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41"/>
  </p:notesMasterIdLst>
  <p:sldIdLst>
    <p:sldId id="256" r:id="rId2"/>
    <p:sldId id="337" r:id="rId3"/>
    <p:sldId id="338" r:id="rId4"/>
    <p:sldId id="257" r:id="rId5"/>
    <p:sldId id="334" r:id="rId6"/>
    <p:sldId id="258" r:id="rId7"/>
    <p:sldId id="259" r:id="rId8"/>
    <p:sldId id="340" r:id="rId9"/>
    <p:sldId id="341" r:id="rId10"/>
    <p:sldId id="336" r:id="rId11"/>
    <p:sldId id="304" r:id="rId12"/>
    <p:sldId id="342" r:id="rId13"/>
    <p:sldId id="306" r:id="rId14"/>
    <p:sldId id="307" r:id="rId15"/>
    <p:sldId id="343" r:id="rId16"/>
    <p:sldId id="308" r:id="rId17"/>
    <p:sldId id="309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9" r:id="rId26"/>
    <p:sldId id="344" r:id="rId27"/>
    <p:sldId id="320" r:id="rId28"/>
    <p:sldId id="321" r:id="rId29"/>
    <p:sldId id="322" r:id="rId30"/>
    <p:sldId id="345" r:id="rId31"/>
    <p:sldId id="323" r:id="rId32"/>
    <p:sldId id="324" r:id="rId33"/>
    <p:sldId id="325" r:id="rId34"/>
    <p:sldId id="327" r:id="rId35"/>
    <p:sldId id="328" r:id="rId36"/>
    <p:sldId id="330" r:id="rId37"/>
    <p:sldId id="329" r:id="rId38"/>
    <p:sldId id="331" r:id="rId39"/>
    <p:sldId id="303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" initials="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C9C3BA"/>
              </a:solidFill>
              <a:prstDash val="solid"/>
              <a:miter lim="400000"/>
            </a:ln>
          </a:top>
          <a:bottom>
            <a:ln w="3175" cap="flat">
              <a:solidFill>
                <a:srgbClr val="C9C3BA"/>
              </a:solidFill>
              <a:prstDash val="solid"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3175" cap="flat">
              <a:solidFill>
                <a:srgbClr val="C9C3BA"/>
              </a:solidFill>
              <a:prstDash val="solid"/>
              <a:miter lim="400000"/>
            </a:ln>
          </a:left>
          <a:right>
            <a:ln w="3175" cap="flat">
              <a:solidFill>
                <a:srgbClr val="C9C3BA"/>
              </a:solidFill>
              <a:prstDash val="solid"/>
              <a:miter lim="400000"/>
            </a:ln>
          </a:right>
          <a:top>
            <a:ln w="3175" cap="flat">
              <a:solidFill>
                <a:srgbClr val="C9C3BA"/>
              </a:solidFill>
              <a:prstDash val="solid"/>
              <a:miter lim="400000"/>
            </a:ln>
          </a:top>
          <a:bottom>
            <a:ln w="3175" cap="flat">
              <a:solidFill>
                <a:srgbClr val="C9C3BA"/>
              </a:solidFill>
              <a:prstDash val="solid"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3175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680" y="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D8E0F7-9E91-41F0-B44D-1E23B9A5E31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41879CF-78EA-43A4-A98F-0E6B3560D8C2}">
      <dgm:prSet phldrT="[文本]"/>
      <dgm:spPr/>
      <dgm:t>
        <a:bodyPr/>
        <a:lstStyle/>
        <a:p>
          <a:r>
            <a:rPr lang="zh-CN" altLang="en-US" dirty="0"/>
            <a:t>执行</a:t>
          </a:r>
          <a:r>
            <a:rPr lang="en-US" altLang="zh-CN" dirty="0"/>
            <a:t>system</a:t>
          </a:r>
          <a:r>
            <a:rPr lang="zh-CN" altLang="en-US" dirty="0"/>
            <a:t>函数获得</a:t>
          </a:r>
          <a:r>
            <a:rPr lang="en-US" altLang="zh-CN" dirty="0"/>
            <a:t>SHELL</a:t>
          </a:r>
          <a:endParaRPr lang="zh-CN" altLang="en-US" dirty="0"/>
        </a:p>
      </dgm:t>
    </dgm:pt>
    <dgm:pt modelId="{F0C3E721-66AF-44B4-8080-C0B3685010B9}" type="parTrans" cxnId="{70207829-6F16-42A6-AC8C-8F7EB0D6CB32}">
      <dgm:prSet/>
      <dgm:spPr/>
      <dgm:t>
        <a:bodyPr/>
        <a:lstStyle/>
        <a:p>
          <a:endParaRPr lang="zh-CN" altLang="en-US"/>
        </a:p>
      </dgm:t>
    </dgm:pt>
    <dgm:pt modelId="{C4205895-CAD0-489F-9D0C-7F2AE4394746}" type="sibTrans" cxnId="{70207829-6F16-42A6-AC8C-8F7EB0D6CB32}">
      <dgm:prSet/>
      <dgm:spPr/>
      <dgm:t>
        <a:bodyPr/>
        <a:lstStyle/>
        <a:p>
          <a:endParaRPr lang="zh-CN" altLang="en-US"/>
        </a:p>
      </dgm:t>
    </dgm:pt>
    <dgm:pt modelId="{55331A8E-9623-46EB-B10E-43E86A5BCBD1}">
      <dgm:prSet phldrT="[文本]"/>
      <dgm:spPr/>
      <dgm:t>
        <a:bodyPr/>
        <a:lstStyle/>
        <a:p>
          <a:r>
            <a:rPr lang="zh-CN" altLang="en-US" dirty="0"/>
            <a:t>获得</a:t>
          </a:r>
          <a:r>
            <a:rPr lang="en-US" altLang="zh-CN" dirty="0"/>
            <a:t>system</a:t>
          </a:r>
          <a:r>
            <a:rPr lang="zh-CN" altLang="en-US" dirty="0"/>
            <a:t>函数地址</a:t>
          </a:r>
        </a:p>
      </dgm:t>
    </dgm:pt>
    <dgm:pt modelId="{E1963D6A-B9F8-4E95-958B-73A9111EA6DA}" type="parTrans" cxnId="{E22FDEE2-DCE9-4C96-A6D6-0C1BCBBF20B4}">
      <dgm:prSet/>
      <dgm:spPr/>
      <dgm:t>
        <a:bodyPr/>
        <a:lstStyle/>
        <a:p>
          <a:endParaRPr lang="zh-CN" altLang="en-US"/>
        </a:p>
      </dgm:t>
    </dgm:pt>
    <dgm:pt modelId="{F29631FE-A246-49BB-A608-7587F5B8F4EA}" type="sibTrans" cxnId="{E22FDEE2-DCE9-4C96-A6D6-0C1BCBBF20B4}">
      <dgm:prSet/>
      <dgm:spPr/>
      <dgm:t>
        <a:bodyPr/>
        <a:lstStyle/>
        <a:p>
          <a:endParaRPr lang="zh-CN" altLang="en-US"/>
        </a:p>
      </dgm:t>
    </dgm:pt>
    <dgm:pt modelId="{E807CBE7-7E4D-442A-84DD-31219CD15148}">
      <dgm:prSet phldrT="[文本]"/>
      <dgm:spPr/>
      <dgm:t>
        <a:bodyPr/>
        <a:lstStyle/>
        <a:p>
          <a:r>
            <a:rPr lang="zh-CN" altLang="en-US" dirty="0"/>
            <a:t>利用</a:t>
          </a:r>
          <a:r>
            <a:rPr lang="en-US" altLang="zh-CN" dirty="0" err="1"/>
            <a:t>printf</a:t>
          </a:r>
          <a:r>
            <a:rPr lang="zh-CN" altLang="en-US" dirty="0"/>
            <a:t>打印函数地址</a:t>
          </a:r>
        </a:p>
      </dgm:t>
    </dgm:pt>
    <dgm:pt modelId="{5A06E733-8E02-411F-891F-882F9DA72937}" type="parTrans" cxnId="{15148245-3221-4BCC-959C-5F4CB74F6C09}">
      <dgm:prSet/>
      <dgm:spPr/>
      <dgm:t>
        <a:bodyPr/>
        <a:lstStyle/>
        <a:p>
          <a:endParaRPr lang="zh-CN" altLang="en-US"/>
        </a:p>
      </dgm:t>
    </dgm:pt>
    <dgm:pt modelId="{2B544D1B-FF07-421D-A252-EBE4675B791D}" type="sibTrans" cxnId="{15148245-3221-4BCC-959C-5F4CB74F6C09}">
      <dgm:prSet/>
      <dgm:spPr/>
      <dgm:t>
        <a:bodyPr/>
        <a:lstStyle/>
        <a:p>
          <a:endParaRPr lang="zh-CN" altLang="en-US"/>
        </a:p>
      </dgm:t>
    </dgm:pt>
    <dgm:pt modelId="{7D27E018-437E-47CD-BF7B-157EC5218334}">
      <dgm:prSet phldrT="[文本]"/>
      <dgm:spPr/>
      <dgm:t>
        <a:bodyPr/>
        <a:lstStyle/>
        <a:p>
          <a:r>
            <a:rPr lang="zh-CN" altLang="en-US" dirty="0"/>
            <a:t>使得</a:t>
          </a:r>
          <a:r>
            <a:rPr lang="en-US" altLang="zh-CN" dirty="0"/>
            <a:t>system</a:t>
          </a:r>
          <a:r>
            <a:rPr lang="zh-CN" altLang="en-US" dirty="0"/>
            <a:t>函数第一个参数为</a:t>
          </a:r>
          <a:r>
            <a:rPr lang="en-US" altLang="zh-CN" dirty="0"/>
            <a:t>’/bin/</a:t>
          </a:r>
          <a:r>
            <a:rPr lang="en-US" altLang="zh-CN" dirty="0" err="1"/>
            <a:t>sh</a:t>
          </a:r>
          <a:r>
            <a:rPr lang="en-US" altLang="zh-CN" dirty="0"/>
            <a:t>’</a:t>
          </a:r>
          <a:r>
            <a:rPr lang="zh-CN" altLang="en-US" dirty="0"/>
            <a:t>地址</a:t>
          </a:r>
        </a:p>
      </dgm:t>
    </dgm:pt>
    <dgm:pt modelId="{D6357716-2773-4601-941D-992FF70FB7E8}" type="parTrans" cxnId="{93254480-B59B-4C31-9D00-FE75BAB209F3}">
      <dgm:prSet/>
      <dgm:spPr/>
      <dgm:t>
        <a:bodyPr/>
        <a:lstStyle/>
        <a:p>
          <a:endParaRPr lang="zh-CN" altLang="en-US"/>
        </a:p>
      </dgm:t>
    </dgm:pt>
    <dgm:pt modelId="{7EBED286-71D9-43A4-9802-2CADCFC8DD44}" type="sibTrans" cxnId="{93254480-B59B-4C31-9D00-FE75BAB209F3}">
      <dgm:prSet/>
      <dgm:spPr/>
      <dgm:t>
        <a:bodyPr/>
        <a:lstStyle/>
        <a:p>
          <a:endParaRPr lang="zh-CN" altLang="en-US"/>
        </a:p>
      </dgm:t>
    </dgm:pt>
    <dgm:pt modelId="{F00E5740-7B66-4201-910E-62F45C8B933F}">
      <dgm:prSet phldrT="[文本]"/>
      <dgm:spPr/>
      <dgm:t>
        <a:bodyPr/>
        <a:lstStyle/>
        <a:p>
          <a:r>
            <a:rPr lang="zh-CN" altLang="en-US" dirty="0"/>
            <a:t>获得</a:t>
          </a:r>
          <a:r>
            <a:rPr lang="en-US" altLang="zh-CN" dirty="0"/>
            <a:t>/bin/</a:t>
          </a:r>
          <a:r>
            <a:rPr lang="en-US" altLang="zh-CN" dirty="0" err="1"/>
            <a:t>sh</a:t>
          </a:r>
          <a:r>
            <a:rPr lang="zh-CN" altLang="en-US" dirty="0"/>
            <a:t>地址</a:t>
          </a:r>
        </a:p>
      </dgm:t>
    </dgm:pt>
    <dgm:pt modelId="{7CD1DD0B-39C0-4800-91B9-62624BC720FF}" type="parTrans" cxnId="{33E27DAF-E40A-42D8-9D69-F546DD2AC205}">
      <dgm:prSet/>
      <dgm:spPr/>
      <dgm:t>
        <a:bodyPr/>
        <a:lstStyle/>
        <a:p>
          <a:endParaRPr lang="zh-CN" altLang="en-US"/>
        </a:p>
      </dgm:t>
    </dgm:pt>
    <dgm:pt modelId="{58ADD61D-CE67-4D56-9EAB-0452ADE52ECA}" type="sibTrans" cxnId="{33E27DAF-E40A-42D8-9D69-F546DD2AC205}">
      <dgm:prSet/>
      <dgm:spPr/>
      <dgm:t>
        <a:bodyPr/>
        <a:lstStyle/>
        <a:p>
          <a:endParaRPr lang="zh-CN" altLang="en-US"/>
        </a:p>
      </dgm:t>
    </dgm:pt>
    <dgm:pt modelId="{0FCC672C-5F41-4859-AABB-DD0C16CD40E5}">
      <dgm:prSet/>
      <dgm:spPr/>
      <dgm:t>
        <a:bodyPr/>
        <a:lstStyle/>
        <a:p>
          <a:r>
            <a:rPr lang="zh-CN" altLang="en-US" dirty="0"/>
            <a:t>根据偏移计算</a:t>
          </a:r>
          <a:r>
            <a:rPr lang="en-US" altLang="zh-CN" dirty="0"/>
            <a:t>system</a:t>
          </a:r>
          <a:r>
            <a:rPr lang="zh-CN" altLang="en-US" dirty="0"/>
            <a:t>地址</a:t>
          </a:r>
        </a:p>
      </dgm:t>
    </dgm:pt>
    <dgm:pt modelId="{8BDA6D28-D05C-4ED6-892F-FBC8591BF9A4}" type="parTrans" cxnId="{93028A61-0D4C-4CC6-B9DF-5F466644CED7}">
      <dgm:prSet/>
      <dgm:spPr/>
      <dgm:t>
        <a:bodyPr/>
        <a:lstStyle/>
        <a:p>
          <a:endParaRPr lang="zh-CN" altLang="en-US"/>
        </a:p>
      </dgm:t>
    </dgm:pt>
    <dgm:pt modelId="{83544EE2-51F4-421F-9AAB-037E6A783D8D}" type="sibTrans" cxnId="{93028A61-0D4C-4CC6-B9DF-5F466644CED7}">
      <dgm:prSet/>
      <dgm:spPr/>
      <dgm:t>
        <a:bodyPr/>
        <a:lstStyle/>
        <a:p>
          <a:endParaRPr lang="zh-CN" altLang="en-US"/>
        </a:p>
      </dgm:t>
    </dgm:pt>
    <dgm:pt modelId="{54C48191-7EF8-406C-B0E4-882F51DAD44B}">
      <dgm:prSet/>
      <dgm:spPr/>
      <dgm:t>
        <a:bodyPr/>
        <a:lstStyle/>
        <a:p>
          <a:r>
            <a:rPr lang="zh-CN" altLang="en-US" dirty="0"/>
            <a:t>利用</a:t>
          </a:r>
          <a:r>
            <a:rPr lang="en-US" altLang="zh-CN" dirty="0"/>
            <a:t>gets</a:t>
          </a:r>
          <a:r>
            <a:rPr lang="zh-CN" altLang="en-US" dirty="0"/>
            <a:t>读入</a:t>
          </a:r>
          <a:r>
            <a:rPr lang="en-US" altLang="zh-CN" dirty="0"/>
            <a:t>/bin/</a:t>
          </a:r>
          <a:r>
            <a:rPr lang="en-US" altLang="zh-CN" dirty="0" err="1"/>
            <a:t>sh</a:t>
          </a:r>
          <a:r>
            <a:rPr lang="zh-CN" altLang="en-US" dirty="0"/>
            <a:t>到</a:t>
          </a:r>
          <a:r>
            <a:rPr lang="en-US" altLang="zh-CN" dirty="0"/>
            <a:t>.</a:t>
          </a:r>
          <a:r>
            <a:rPr lang="en-US" altLang="zh-CN" dirty="0" err="1"/>
            <a:t>bss</a:t>
          </a:r>
          <a:r>
            <a:rPr lang="zh-CN" altLang="en-US" dirty="0"/>
            <a:t>段</a:t>
          </a:r>
        </a:p>
      </dgm:t>
    </dgm:pt>
    <dgm:pt modelId="{AF35CD3D-ACA8-4D99-8F21-322A800873A9}" type="parTrans" cxnId="{EBFA3635-F61B-4831-B1FF-CC8537C673CF}">
      <dgm:prSet/>
      <dgm:spPr/>
      <dgm:t>
        <a:bodyPr/>
        <a:lstStyle/>
        <a:p>
          <a:endParaRPr lang="zh-CN" altLang="en-US"/>
        </a:p>
      </dgm:t>
    </dgm:pt>
    <dgm:pt modelId="{1B2B70BC-7E1F-44EA-9989-8B522DA38E04}" type="sibTrans" cxnId="{EBFA3635-F61B-4831-B1FF-CC8537C673CF}">
      <dgm:prSet/>
      <dgm:spPr/>
      <dgm:t>
        <a:bodyPr/>
        <a:lstStyle/>
        <a:p>
          <a:endParaRPr lang="zh-CN" altLang="en-US"/>
        </a:p>
      </dgm:t>
    </dgm:pt>
    <dgm:pt modelId="{A21A28FB-8889-4F64-A9C4-2EC42D066B6E}" type="pres">
      <dgm:prSet presAssocID="{9AD8E0F7-9E91-41F0-B44D-1E23B9A5E31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E168A4C-1ECD-490C-8DC9-941554B7AD72}" type="pres">
      <dgm:prSet presAssocID="{441879CF-78EA-43A4-A98F-0E6B3560D8C2}" presName="root1" presStyleCnt="0"/>
      <dgm:spPr/>
    </dgm:pt>
    <dgm:pt modelId="{103535E3-4AA5-452F-970E-4FED9F1CA9B8}" type="pres">
      <dgm:prSet presAssocID="{441879CF-78EA-43A4-A98F-0E6B3560D8C2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036C31-00E3-4FA6-A5DD-3FF0B733FB13}" type="pres">
      <dgm:prSet presAssocID="{441879CF-78EA-43A4-A98F-0E6B3560D8C2}" presName="level2hierChild" presStyleCnt="0"/>
      <dgm:spPr/>
    </dgm:pt>
    <dgm:pt modelId="{64392F7C-0AF8-4009-9170-9E18FF4487A0}" type="pres">
      <dgm:prSet presAssocID="{E1963D6A-B9F8-4E95-958B-73A9111EA6DA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7D1E170F-D68E-419A-B714-3CA09BC2EBB2}" type="pres">
      <dgm:prSet presAssocID="{E1963D6A-B9F8-4E95-958B-73A9111EA6DA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4EC24935-4C48-4063-BA81-8C692E963D3B}" type="pres">
      <dgm:prSet presAssocID="{55331A8E-9623-46EB-B10E-43E86A5BCBD1}" presName="root2" presStyleCnt="0"/>
      <dgm:spPr/>
    </dgm:pt>
    <dgm:pt modelId="{76595B4C-06C7-4E39-9DC2-96DA459FC8B7}" type="pres">
      <dgm:prSet presAssocID="{55331A8E-9623-46EB-B10E-43E86A5BCBD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68C9A9F-6292-494A-BDC1-41A2311A0962}" type="pres">
      <dgm:prSet presAssocID="{55331A8E-9623-46EB-B10E-43E86A5BCBD1}" presName="level3hierChild" presStyleCnt="0"/>
      <dgm:spPr/>
    </dgm:pt>
    <dgm:pt modelId="{C77053E2-13F4-4DE6-9914-DDCEF80EC280}" type="pres">
      <dgm:prSet presAssocID="{5A06E733-8E02-411F-891F-882F9DA72937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B33D52F4-9A99-4635-865E-9581F3A9D844}" type="pres">
      <dgm:prSet presAssocID="{5A06E733-8E02-411F-891F-882F9DA72937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CAB29EE1-65D6-4AE3-91D8-21B7ED46AD65}" type="pres">
      <dgm:prSet presAssocID="{E807CBE7-7E4D-442A-84DD-31219CD15148}" presName="root2" presStyleCnt="0"/>
      <dgm:spPr/>
    </dgm:pt>
    <dgm:pt modelId="{6E3919CB-977E-4EE0-9950-88922D611D5C}" type="pres">
      <dgm:prSet presAssocID="{E807CBE7-7E4D-442A-84DD-31219CD15148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1583A68-B5CF-4F0A-B0D2-FF178E2784C8}" type="pres">
      <dgm:prSet presAssocID="{E807CBE7-7E4D-442A-84DD-31219CD15148}" presName="level3hierChild" presStyleCnt="0"/>
      <dgm:spPr/>
    </dgm:pt>
    <dgm:pt modelId="{E7618091-14AF-4ED7-8B49-F94EEADE429A}" type="pres">
      <dgm:prSet presAssocID="{8BDA6D28-D05C-4ED6-892F-FBC8591BF9A4}" presName="conn2-1" presStyleLbl="parChTrans1D4" presStyleIdx="0" presStyleCnt="2"/>
      <dgm:spPr/>
      <dgm:t>
        <a:bodyPr/>
        <a:lstStyle/>
        <a:p>
          <a:endParaRPr lang="zh-CN" altLang="en-US"/>
        </a:p>
      </dgm:t>
    </dgm:pt>
    <dgm:pt modelId="{30B40ADD-B53B-48D1-A0FE-116E1BA4C90D}" type="pres">
      <dgm:prSet presAssocID="{8BDA6D28-D05C-4ED6-892F-FBC8591BF9A4}" presName="connTx" presStyleLbl="parChTrans1D4" presStyleIdx="0" presStyleCnt="2"/>
      <dgm:spPr/>
      <dgm:t>
        <a:bodyPr/>
        <a:lstStyle/>
        <a:p>
          <a:endParaRPr lang="zh-CN" altLang="en-US"/>
        </a:p>
      </dgm:t>
    </dgm:pt>
    <dgm:pt modelId="{C5E57C24-980D-473E-9A30-E2B27E12AE88}" type="pres">
      <dgm:prSet presAssocID="{0FCC672C-5F41-4859-AABB-DD0C16CD40E5}" presName="root2" presStyleCnt="0"/>
      <dgm:spPr/>
    </dgm:pt>
    <dgm:pt modelId="{1565C7C9-B9A4-4FA2-8B20-06B13104941C}" type="pres">
      <dgm:prSet presAssocID="{0FCC672C-5F41-4859-AABB-DD0C16CD40E5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99782-0164-4711-9067-1BF4DEEA7F6B}" type="pres">
      <dgm:prSet presAssocID="{0FCC672C-5F41-4859-AABB-DD0C16CD40E5}" presName="level3hierChild" presStyleCnt="0"/>
      <dgm:spPr/>
    </dgm:pt>
    <dgm:pt modelId="{EA19E008-52F7-4569-B34F-D7F6A6CFCD4C}" type="pres">
      <dgm:prSet presAssocID="{D6357716-2773-4601-941D-992FF70FB7E8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CA608279-2F16-4133-9B9D-F948B158DAEB}" type="pres">
      <dgm:prSet presAssocID="{D6357716-2773-4601-941D-992FF70FB7E8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A396282-E126-491C-82F5-E5B5DA123891}" type="pres">
      <dgm:prSet presAssocID="{7D27E018-437E-47CD-BF7B-157EC5218334}" presName="root2" presStyleCnt="0"/>
      <dgm:spPr/>
    </dgm:pt>
    <dgm:pt modelId="{0201CB32-9261-4304-B6E2-2ECD4049B858}" type="pres">
      <dgm:prSet presAssocID="{7D27E018-437E-47CD-BF7B-157EC5218334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CE65C7-50A1-493F-8AC1-2308865234BE}" type="pres">
      <dgm:prSet presAssocID="{7D27E018-437E-47CD-BF7B-157EC5218334}" presName="level3hierChild" presStyleCnt="0"/>
      <dgm:spPr/>
    </dgm:pt>
    <dgm:pt modelId="{8D397BA7-9B5C-4C52-A51B-57A30A207F08}" type="pres">
      <dgm:prSet presAssocID="{7CD1DD0B-39C0-4800-91B9-62624BC720FF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9BDD4E88-460C-43EF-B776-E0297051D9B4}" type="pres">
      <dgm:prSet presAssocID="{7CD1DD0B-39C0-4800-91B9-62624BC720FF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7A09AF4F-F353-4F36-816F-BE457C999281}" type="pres">
      <dgm:prSet presAssocID="{F00E5740-7B66-4201-910E-62F45C8B933F}" presName="root2" presStyleCnt="0"/>
      <dgm:spPr/>
    </dgm:pt>
    <dgm:pt modelId="{0DBC6D2B-A9D7-43B6-8191-6C20027B2134}" type="pres">
      <dgm:prSet presAssocID="{F00E5740-7B66-4201-910E-62F45C8B933F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374EABA-E869-42B4-8F7F-3C889697F105}" type="pres">
      <dgm:prSet presAssocID="{F00E5740-7B66-4201-910E-62F45C8B933F}" presName="level3hierChild" presStyleCnt="0"/>
      <dgm:spPr/>
    </dgm:pt>
    <dgm:pt modelId="{7E14B26A-783C-48B8-B8CE-7AA1F563B0FF}" type="pres">
      <dgm:prSet presAssocID="{AF35CD3D-ACA8-4D99-8F21-322A800873A9}" presName="conn2-1" presStyleLbl="parChTrans1D4" presStyleIdx="1" presStyleCnt="2"/>
      <dgm:spPr/>
      <dgm:t>
        <a:bodyPr/>
        <a:lstStyle/>
        <a:p>
          <a:endParaRPr lang="zh-CN" altLang="en-US"/>
        </a:p>
      </dgm:t>
    </dgm:pt>
    <dgm:pt modelId="{25DBD908-E1C1-4B65-900C-B19DFF37924B}" type="pres">
      <dgm:prSet presAssocID="{AF35CD3D-ACA8-4D99-8F21-322A800873A9}" presName="connTx" presStyleLbl="parChTrans1D4" presStyleIdx="1" presStyleCnt="2"/>
      <dgm:spPr/>
      <dgm:t>
        <a:bodyPr/>
        <a:lstStyle/>
        <a:p>
          <a:endParaRPr lang="zh-CN" altLang="en-US"/>
        </a:p>
      </dgm:t>
    </dgm:pt>
    <dgm:pt modelId="{805E9201-CBCD-48BF-A037-B5E72D5D4974}" type="pres">
      <dgm:prSet presAssocID="{54C48191-7EF8-406C-B0E4-882F51DAD44B}" presName="root2" presStyleCnt="0"/>
      <dgm:spPr/>
    </dgm:pt>
    <dgm:pt modelId="{0B631F7D-55D2-4FFC-B896-FF8F4D189FEB}" type="pres">
      <dgm:prSet presAssocID="{54C48191-7EF8-406C-B0E4-882F51DAD44B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3A011C-B934-461B-97C4-2CA6A91934B6}" type="pres">
      <dgm:prSet presAssocID="{54C48191-7EF8-406C-B0E4-882F51DAD44B}" presName="level3hierChild" presStyleCnt="0"/>
      <dgm:spPr/>
    </dgm:pt>
  </dgm:ptLst>
  <dgm:cxnLst>
    <dgm:cxn modelId="{2AB91059-DA3A-46B4-B25B-38E4653DDC65}" type="presOf" srcId="{AF35CD3D-ACA8-4D99-8F21-322A800873A9}" destId="{7E14B26A-783C-48B8-B8CE-7AA1F563B0FF}" srcOrd="0" destOrd="0" presId="urn:microsoft.com/office/officeart/2005/8/layout/hierarchy2"/>
    <dgm:cxn modelId="{70207829-6F16-42A6-AC8C-8F7EB0D6CB32}" srcId="{9AD8E0F7-9E91-41F0-B44D-1E23B9A5E310}" destId="{441879CF-78EA-43A4-A98F-0E6B3560D8C2}" srcOrd="0" destOrd="0" parTransId="{F0C3E721-66AF-44B4-8080-C0B3685010B9}" sibTransId="{C4205895-CAD0-489F-9D0C-7F2AE4394746}"/>
    <dgm:cxn modelId="{93028A61-0D4C-4CC6-B9DF-5F466644CED7}" srcId="{E807CBE7-7E4D-442A-84DD-31219CD15148}" destId="{0FCC672C-5F41-4859-AABB-DD0C16CD40E5}" srcOrd="0" destOrd="0" parTransId="{8BDA6D28-D05C-4ED6-892F-FBC8591BF9A4}" sibTransId="{83544EE2-51F4-421F-9AAB-037E6A783D8D}"/>
    <dgm:cxn modelId="{B919AFD2-3B4A-4D2F-8F26-4DFEF39A9D03}" type="presOf" srcId="{55331A8E-9623-46EB-B10E-43E86A5BCBD1}" destId="{76595B4C-06C7-4E39-9DC2-96DA459FC8B7}" srcOrd="0" destOrd="0" presId="urn:microsoft.com/office/officeart/2005/8/layout/hierarchy2"/>
    <dgm:cxn modelId="{BBCD3EE0-2278-4F82-8609-818932805E05}" type="presOf" srcId="{E1963D6A-B9F8-4E95-958B-73A9111EA6DA}" destId="{7D1E170F-D68E-419A-B714-3CA09BC2EBB2}" srcOrd="1" destOrd="0" presId="urn:microsoft.com/office/officeart/2005/8/layout/hierarchy2"/>
    <dgm:cxn modelId="{54449DB6-F5A2-4376-BD91-C7DA9B6DF6E3}" type="presOf" srcId="{5A06E733-8E02-411F-891F-882F9DA72937}" destId="{B33D52F4-9A99-4635-865E-9581F3A9D844}" srcOrd="1" destOrd="0" presId="urn:microsoft.com/office/officeart/2005/8/layout/hierarchy2"/>
    <dgm:cxn modelId="{2F177350-8B45-4A86-B99D-A9EAA42E41EE}" type="presOf" srcId="{8BDA6D28-D05C-4ED6-892F-FBC8591BF9A4}" destId="{E7618091-14AF-4ED7-8B49-F94EEADE429A}" srcOrd="0" destOrd="0" presId="urn:microsoft.com/office/officeart/2005/8/layout/hierarchy2"/>
    <dgm:cxn modelId="{1880DE78-677A-4008-9D54-8E93AFED9319}" type="presOf" srcId="{7CD1DD0B-39C0-4800-91B9-62624BC720FF}" destId="{8D397BA7-9B5C-4C52-A51B-57A30A207F08}" srcOrd="0" destOrd="0" presId="urn:microsoft.com/office/officeart/2005/8/layout/hierarchy2"/>
    <dgm:cxn modelId="{15E02437-2E10-4B6D-8BE6-1AF6D6DABC95}" type="presOf" srcId="{0FCC672C-5F41-4859-AABB-DD0C16CD40E5}" destId="{1565C7C9-B9A4-4FA2-8B20-06B13104941C}" srcOrd="0" destOrd="0" presId="urn:microsoft.com/office/officeart/2005/8/layout/hierarchy2"/>
    <dgm:cxn modelId="{E22FDEE2-DCE9-4C96-A6D6-0C1BCBBF20B4}" srcId="{441879CF-78EA-43A4-A98F-0E6B3560D8C2}" destId="{55331A8E-9623-46EB-B10E-43E86A5BCBD1}" srcOrd="0" destOrd="0" parTransId="{E1963D6A-B9F8-4E95-958B-73A9111EA6DA}" sibTransId="{F29631FE-A246-49BB-A608-7587F5B8F4EA}"/>
    <dgm:cxn modelId="{33E27DAF-E40A-42D8-9D69-F546DD2AC205}" srcId="{7D27E018-437E-47CD-BF7B-157EC5218334}" destId="{F00E5740-7B66-4201-910E-62F45C8B933F}" srcOrd="0" destOrd="0" parTransId="{7CD1DD0B-39C0-4800-91B9-62624BC720FF}" sibTransId="{58ADD61D-CE67-4D56-9EAB-0452ADE52ECA}"/>
    <dgm:cxn modelId="{3C475B5B-AB23-492D-9F84-2595DC9EE53F}" type="presOf" srcId="{9AD8E0F7-9E91-41F0-B44D-1E23B9A5E310}" destId="{A21A28FB-8889-4F64-A9C4-2EC42D066B6E}" srcOrd="0" destOrd="0" presId="urn:microsoft.com/office/officeart/2005/8/layout/hierarchy2"/>
    <dgm:cxn modelId="{19BB9393-C5BC-4160-BCEA-F6CF39980BBE}" type="presOf" srcId="{7CD1DD0B-39C0-4800-91B9-62624BC720FF}" destId="{9BDD4E88-460C-43EF-B776-E0297051D9B4}" srcOrd="1" destOrd="0" presId="urn:microsoft.com/office/officeart/2005/8/layout/hierarchy2"/>
    <dgm:cxn modelId="{7C3C4C28-57B6-4F52-A2B6-1F5F4D6BDF47}" type="presOf" srcId="{441879CF-78EA-43A4-A98F-0E6B3560D8C2}" destId="{103535E3-4AA5-452F-970E-4FED9F1CA9B8}" srcOrd="0" destOrd="0" presId="urn:microsoft.com/office/officeart/2005/8/layout/hierarchy2"/>
    <dgm:cxn modelId="{1C0B07CC-C65B-417E-98C8-CEC254F3D832}" type="presOf" srcId="{E1963D6A-B9F8-4E95-958B-73A9111EA6DA}" destId="{64392F7C-0AF8-4009-9170-9E18FF4487A0}" srcOrd="0" destOrd="0" presId="urn:microsoft.com/office/officeart/2005/8/layout/hierarchy2"/>
    <dgm:cxn modelId="{DFE12AAF-BF67-4A48-94BC-22DFEC1EF2BC}" type="presOf" srcId="{E807CBE7-7E4D-442A-84DD-31219CD15148}" destId="{6E3919CB-977E-4EE0-9950-88922D611D5C}" srcOrd="0" destOrd="0" presId="urn:microsoft.com/office/officeart/2005/8/layout/hierarchy2"/>
    <dgm:cxn modelId="{93254480-B59B-4C31-9D00-FE75BAB209F3}" srcId="{441879CF-78EA-43A4-A98F-0E6B3560D8C2}" destId="{7D27E018-437E-47CD-BF7B-157EC5218334}" srcOrd="1" destOrd="0" parTransId="{D6357716-2773-4601-941D-992FF70FB7E8}" sibTransId="{7EBED286-71D9-43A4-9802-2CADCFC8DD44}"/>
    <dgm:cxn modelId="{929AE3F1-2E44-4880-9DB1-41F3193B8FB2}" type="presOf" srcId="{D6357716-2773-4601-941D-992FF70FB7E8}" destId="{EA19E008-52F7-4569-B34F-D7F6A6CFCD4C}" srcOrd="0" destOrd="0" presId="urn:microsoft.com/office/officeart/2005/8/layout/hierarchy2"/>
    <dgm:cxn modelId="{15148245-3221-4BCC-959C-5F4CB74F6C09}" srcId="{55331A8E-9623-46EB-B10E-43E86A5BCBD1}" destId="{E807CBE7-7E4D-442A-84DD-31219CD15148}" srcOrd="0" destOrd="0" parTransId="{5A06E733-8E02-411F-891F-882F9DA72937}" sibTransId="{2B544D1B-FF07-421D-A252-EBE4675B791D}"/>
    <dgm:cxn modelId="{3A50F2F8-B824-4BBC-8F6C-26A224B24071}" type="presOf" srcId="{F00E5740-7B66-4201-910E-62F45C8B933F}" destId="{0DBC6D2B-A9D7-43B6-8191-6C20027B2134}" srcOrd="0" destOrd="0" presId="urn:microsoft.com/office/officeart/2005/8/layout/hierarchy2"/>
    <dgm:cxn modelId="{31C95158-297B-4D17-8CC3-00E11DC64DFF}" type="presOf" srcId="{AF35CD3D-ACA8-4D99-8F21-322A800873A9}" destId="{25DBD908-E1C1-4B65-900C-B19DFF37924B}" srcOrd="1" destOrd="0" presId="urn:microsoft.com/office/officeart/2005/8/layout/hierarchy2"/>
    <dgm:cxn modelId="{227DE430-448A-4C66-B11C-0E8FC54B729E}" type="presOf" srcId="{7D27E018-437E-47CD-BF7B-157EC5218334}" destId="{0201CB32-9261-4304-B6E2-2ECD4049B858}" srcOrd="0" destOrd="0" presId="urn:microsoft.com/office/officeart/2005/8/layout/hierarchy2"/>
    <dgm:cxn modelId="{C5AD5596-7981-4ABA-8667-FCF3F8E5C421}" type="presOf" srcId="{D6357716-2773-4601-941D-992FF70FB7E8}" destId="{CA608279-2F16-4133-9B9D-F948B158DAEB}" srcOrd="1" destOrd="0" presId="urn:microsoft.com/office/officeart/2005/8/layout/hierarchy2"/>
    <dgm:cxn modelId="{8D964D37-983B-46FB-9CA5-090192BAA6C0}" type="presOf" srcId="{8BDA6D28-D05C-4ED6-892F-FBC8591BF9A4}" destId="{30B40ADD-B53B-48D1-A0FE-116E1BA4C90D}" srcOrd="1" destOrd="0" presId="urn:microsoft.com/office/officeart/2005/8/layout/hierarchy2"/>
    <dgm:cxn modelId="{C1278976-3EDB-4D33-804D-8D70ECC7D9AF}" type="presOf" srcId="{54C48191-7EF8-406C-B0E4-882F51DAD44B}" destId="{0B631F7D-55D2-4FFC-B896-FF8F4D189FEB}" srcOrd="0" destOrd="0" presId="urn:microsoft.com/office/officeart/2005/8/layout/hierarchy2"/>
    <dgm:cxn modelId="{AD24BDBC-4C32-4E4A-88D4-4A172158044C}" type="presOf" srcId="{5A06E733-8E02-411F-891F-882F9DA72937}" destId="{C77053E2-13F4-4DE6-9914-DDCEF80EC280}" srcOrd="0" destOrd="0" presId="urn:microsoft.com/office/officeart/2005/8/layout/hierarchy2"/>
    <dgm:cxn modelId="{EBFA3635-F61B-4831-B1FF-CC8537C673CF}" srcId="{F00E5740-7B66-4201-910E-62F45C8B933F}" destId="{54C48191-7EF8-406C-B0E4-882F51DAD44B}" srcOrd="0" destOrd="0" parTransId="{AF35CD3D-ACA8-4D99-8F21-322A800873A9}" sibTransId="{1B2B70BC-7E1F-44EA-9989-8B522DA38E04}"/>
    <dgm:cxn modelId="{E82A20BA-C085-4140-AE20-233AB07CB95F}" type="presParOf" srcId="{A21A28FB-8889-4F64-A9C4-2EC42D066B6E}" destId="{1E168A4C-1ECD-490C-8DC9-941554B7AD72}" srcOrd="0" destOrd="0" presId="urn:microsoft.com/office/officeart/2005/8/layout/hierarchy2"/>
    <dgm:cxn modelId="{5FE5978F-0879-4628-A548-EBE9444D0560}" type="presParOf" srcId="{1E168A4C-1ECD-490C-8DC9-941554B7AD72}" destId="{103535E3-4AA5-452F-970E-4FED9F1CA9B8}" srcOrd="0" destOrd="0" presId="urn:microsoft.com/office/officeart/2005/8/layout/hierarchy2"/>
    <dgm:cxn modelId="{364B38DC-04FD-4D2B-B7F4-0B2E6BE3F5F0}" type="presParOf" srcId="{1E168A4C-1ECD-490C-8DC9-941554B7AD72}" destId="{D2036C31-00E3-4FA6-A5DD-3FF0B733FB13}" srcOrd="1" destOrd="0" presId="urn:microsoft.com/office/officeart/2005/8/layout/hierarchy2"/>
    <dgm:cxn modelId="{402E0D3E-0FC6-4E4D-906C-2F460327497C}" type="presParOf" srcId="{D2036C31-00E3-4FA6-A5DD-3FF0B733FB13}" destId="{64392F7C-0AF8-4009-9170-9E18FF4487A0}" srcOrd="0" destOrd="0" presId="urn:microsoft.com/office/officeart/2005/8/layout/hierarchy2"/>
    <dgm:cxn modelId="{4FF9750B-18C9-4E7C-9EC0-728C18E1E92B}" type="presParOf" srcId="{64392F7C-0AF8-4009-9170-9E18FF4487A0}" destId="{7D1E170F-D68E-419A-B714-3CA09BC2EBB2}" srcOrd="0" destOrd="0" presId="urn:microsoft.com/office/officeart/2005/8/layout/hierarchy2"/>
    <dgm:cxn modelId="{71885EF7-1EB9-401C-94FE-0E0CC6B23D38}" type="presParOf" srcId="{D2036C31-00E3-4FA6-A5DD-3FF0B733FB13}" destId="{4EC24935-4C48-4063-BA81-8C692E963D3B}" srcOrd="1" destOrd="0" presId="urn:microsoft.com/office/officeart/2005/8/layout/hierarchy2"/>
    <dgm:cxn modelId="{A8FA15D1-5A13-411A-86D1-1BFAD5618201}" type="presParOf" srcId="{4EC24935-4C48-4063-BA81-8C692E963D3B}" destId="{76595B4C-06C7-4E39-9DC2-96DA459FC8B7}" srcOrd="0" destOrd="0" presId="urn:microsoft.com/office/officeart/2005/8/layout/hierarchy2"/>
    <dgm:cxn modelId="{C5EE7F5D-8111-4813-9154-6A2FE4B2AD48}" type="presParOf" srcId="{4EC24935-4C48-4063-BA81-8C692E963D3B}" destId="{D68C9A9F-6292-494A-BDC1-41A2311A0962}" srcOrd="1" destOrd="0" presId="urn:microsoft.com/office/officeart/2005/8/layout/hierarchy2"/>
    <dgm:cxn modelId="{2C5C1CE2-09EC-4973-9614-4BD365AB0A67}" type="presParOf" srcId="{D68C9A9F-6292-494A-BDC1-41A2311A0962}" destId="{C77053E2-13F4-4DE6-9914-DDCEF80EC280}" srcOrd="0" destOrd="0" presId="urn:microsoft.com/office/officeart/2005/8/layout/hierarchy2"/>
    <dgm:cxn modelId="{1CF15CE4-3D0C-49C3-B437-56CF2179002D}" type="presParOf" srcId="{C77053E2-13F4-4DE6-9914-DDCEF80EC280}" destId="{B33D52F4-9A99-4635-865E-9581F3A9D844}" srcOrd="0" destOrd="0" presId="urn:microsoft.com/office/officeart/2005/8/layout/hierarchy2"/>
    <dgm:cxn modelId="{B349ADCB-1E2F-4D93-BFAB-09E25B6D9AC9}" type="presParOf" srcId="{D68C9A9F-6292-494A-BDC1-41A2311A0962}" destId="{CAB29EE1-65D6-4AE3-91D8-21B7ED46AD65}" srcOrd="1" destOrd="0" presId="urn:microsoft.com/office/officeart/2005/8/layout/hierarchy2"/>
    <dgm:cxn modelId="{CF0435F6-FD7D-423D-A5D8-902F2BD8333A}" type="presParOf" srcId="{CAB29EE1-65D6-4AE3-91D8-21B7ED46AD65}" destId="{6E3919CB-977E-4EE0-9950-88922D611D5C}" srcOrd="0" destOrd="0" presId="urn:microsoft.com/office/officeart/2005/8/layout/hierarchy2"/>
    <dgm:cxn modelId="{AB4B8829-A871-4ABE-B7A5-CD79CA4589AF}" type="presParOf" srcId="{CAB29EE1-65D6-4AE3-91D8-21B7ED46AD65}" destId="{21583A68-B5CF-4F0A-B0D2-FF178E2784C8}" srcOrd="1" destOrd="0" presId="urn:microsoft.com/office/officeart/2005/8/layout/hierarchy2"/>
    <dgm:cxn modelId="{F77E7F7E-FA26-41FA-BAEB-81EA0614A80F}" type="presParOf" srcId="{21583A68-B5CF-4F0A-B0D2-FF178E2784C8}" destId="{E7618091-14AF-4ED7-8B49-F94EEADE429A}" srcOrd="0" destOrd="0" presId="urn:microsoft.com/office/officeart/2005/8/layout/hierarchy2"/>
    <dgm:cxn modelId="{0BBB0183-2972-454C-8D49-3457E94BB805}" type="presParOf" srcId="{E7618091-14AF-4ED7-8B49-F94EEADE429A}" destId="{30B40ADD-B53B-48D1-A0FE-116E1BA4C90D}" srcOrd="0" destOrd="0" presId="urn:microsoft.com/office/officeart/2005/8/layout/hierarchy2"/>
    <dgm:cxn modelId="{A5663DEF-6671-4F84-BB73-75A2C5CA2FB7}" type="presParOf" srcId="{21583A68-B5CF-4F0A-B0D2-FF178E2784C8}" destId="{C5E57C24-980D-473E-9A30-E2B27E12AE88}" srcOrd="1" destOrd="0" presId="urn:microsoft.com/office/officeart/2005/8/layout/hierarchy2"/>
    <dgm:cxn modelId="{ACA7783F-5474-47AE-B61A-B64ED1B1A388}" type="presParOf" srcId="{C5E57C24-980D-473E-9A30-E2B27E12AE88}" destId="{1565C7C9-B9A4-4FA2-8B20-06B13104941C}" srcOrd="0" destOrd="0" presId="urn:microsoft.com/office/officeart/2005/8/layout/hierarchy2"/>
    <dgm:cxn modelId="{8034DD1A-28F1-42F0-B853-051EE14A8D82}" type="presParOf" srcId="{C5E57C24-980D-473E-9A30-E2B27E12AE88}" destId="{10799782-0164-4711-9067-1BF4DEEA7F6B}" srcOrd="1" destOrd="0" presId="urn:microsoft.com/office/officeart/2005/8/layout/hierarchy2"/>
    <dgm:cxn modelId="{49E9C0EC-486E-431F-BFF5-89B5489320DE}" type="presParOf" srcId="{D2036C31-00E3-4FA6-A5DD-3FF0B733FB13}" destId="{EA19E008-52F7-4569-B34F-D7F6A6CFCD4C}" srcOrd="2" destOrd="0" presId="urn:microsoft.com/office/officeart/2005/8/layout/hierarchy2"/>
    <dgm:cxn modelId="{8FE6B8C9-F2D3-47C4-A259-B0FBF8417297}" type="presParOf" srcId="{EA19E008-52F7-4569-B34F-D7F6A6CFCD4C}" destId="{CA608279-2F16-4133-9B9D-F948B158DAEB}" srcOrd="0" destOrd="0" presId="urn:microsoft.com/office/officeart/2005/8/layout/hierarchy2"/>
    <dgm:cxn modelId="{C80AE37D-9473-4A2A-9542-E4B148A4817C}" type="presParOf" srcId="{D2036C31-00E3-4FA6-A5DD-3FF0B733FB13}" destId="{1A396282-E126-491C-82F5-E5B5DA123891}" srcOrd="3" destOrd="0" presId="urn:microsoft.com/office/officeart/2005/8/layout/hierarchy2"/>
    <dgm:cxn modelId="{D54822AC-9EAD-40C9-8765-645D54391049}" type="presParOf" srcId="{1A396282-E126-491C-82F5-E5B5DA123891}" destId="{0201CB32-9261-4304-B6E2-2ECD4049B858}" srcOrd="0" destOrd="0" presId="urn:microsoft.com/office/officeart/2005/8/layout/hierarchy2"/>
    <dgm:cxn modelId="{9D75C2E6-75B4-4F07-9DF2-3B29810AA194}" type="presParOf" srcId="{1A396282-E126-491C-82F5-E5B5DA123891}" destId="{4FCE65C7-50A1-493F-8AC1-2308865234BE}" srcOrd="1" destOrd="0" presId="urn:microsoft.com/office/officeart/2005/8/layout/hierarchy2"/>
    <dgm:cxn modelId="{B9729CE8-CD3D-4FE1-A4EE-3ED69EDFC9EA}" type="presParOf" srcId="{4FCE65C7-50A1-493F-8AC1-2308865234BE}" destId="{8D397BA7-9B5C-4C52-A51B-57A30A207F08}" srcOrd="0" destOrd="0" presId="urn:microsoft.com/office/officeart/2005/8/layout/hierarchy2"/>
    <dgm:cxn modelId="{0AD0C9A8-5782-4996-9601-668A2BAE6B3B}" type="presParOf" srcId="{8D397BA7-9B5C-4C52-A51B-57A30A207F08}" destId="{9BDD4E88-460C-43EF-B776-E0297051D9B4}" srcOrd="0" destOrd="0" presId="urn:microsoft.com/office/officeart/2005/8/layout/hierarchy2"/>
    <dgm:cxn modelId="{A3900785-F4E0-4B7F-AFC0-2EE98A83FB3B}" type="presParOf" srcId="{4FCE65C7-50A1-493F-8AC1-2308865234BE}" destId="{7A09AF4F-F353-4F36-816F-BE457C999281}" srcOrd="1" destOrd="0" presId="urn:microsoft.com/office/officeart/2005/8/layout/hierarchy2"/>
    <dgm:cxn modelId="{5F63F283-2B38-4889-9D31-C3E7CD0D54EB}" type="presParOf" srcId="{7A09AF4F-F353-4F36-816F-BE457C999281}" destId="{0DBC6D2B-A9D7-43B6-8191-6C20027B2134}" srcOrd="0" destOrd="0" presId="urn:microsoft.com/office/officeart/2005/8/layout/hierarchy2"/>
    <dgm:cxn modelId="{C117B420-1A8F-49AF-A1C7-0E8EF59E274C}" type="presParOf" srcId="{7A09AF4F-F353-4F36-816F-BE457C999281}" destId="{9374EABA-E869-42B4-8F7F-3C889697F105}" srcOrd="1" destOrd="0" presId="urn:microsoft.com/office/officeart/2005/8/layout/hierarchy2"/>
    <dgm:cxn modelId="{5665F617-066E-4985-9E85-5CB8B3906FD3}" type="presParOf" srcId="{9374EABA-E869-42B4-8F7F-3C889697F105}" destId="{7E14B26A-783C-48B8-B8CE-7AA1F563B0FF}" srcOrd="0" destOrd="0" presId="urn:microsoft.com/office/officeart/2005/8/layout/hierarchy2"/>
    <dgm:cxn modelId="{6E24898B-DB1F-42DE-B1B2-89FECA4238E3}" type="presParOf" srcId="{7E14B26A-783C-48B8-B8CE-7AA1F563B0FF}" destId="{25DBD908-E1C1-4B65-900C-B19DFF37924B}" srcOrd="0" destOrd="0" presId="urn:microsoft.com/office/officeart/2005/8/layout/hierarchy2"/>
    <dgm:cxn modelId="{1B83C4A1-DD69-4AB0-B55E-4B83891CC06F}" type="presParOf" srcId="{9374EABA-E869-42B4-8F7F-3C889697F105}" destId="{805E9201-CBCD-48BF-A037-B5E72D5D4974}" srcOrd="1" destOrd="0" presId="urn:microsoft.com/office/officeart/2005/8/layout/hierarchy2"/>
    <dgm:cxn modelId="{AA4A4E7C-D1A4-432D-A670-FD60473AC001}" type="presParOf" srcId="{805E9201-CBCD-48BF-A037-B5E72D5D4974}" destId="{0B631F7D-55D2-4FFC-B896-FF8F4D189FEB}" srcOrd="0" destOrd="0" presId="urn:microsoft.com/office/officeart/2005/8/layout/hierarchy2"/>
    <dgm:cxn modelId="{CCFD45DF-0E0E-48BD-AB86-55DC6278A3A2}" type="presParOf" srcId="{805E9201-CBCD-48BF-A037-B5E72D5D4974}" destId="{BA3A011C-B934-461B-97C4-2CA6A91934B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616C92-2B1C-4606-A921-1BA8CDA86D2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F995B6A-AA22-4D30-BD1C-87A067AD8637}">
      <dgm:prSet phldrT="[文本]"/>
      <dgm:spPr/>
      <dgm:t>
        <a:bodyPr/>
        <a:lstStyle/>
        <a:p>
          <a:r>
            <a:rPr lang="en-US" altLang="zh-CN" dirty="0"/>
            <a:t>0x600b30</a:t>
          </a:r>
          <a:endParaRPr lang="zh-CN" altLang="en-US" dirty="0"/>
        </a:p>
      </dgm:t>
    </dgm:pt>
    <dgm:pt modelId="{36CD2562-7A87-4321-8A35-328843B72485}" type="parTrans" cxnId="{92CCF0CB-9D21-44AD-A91B-2414ABFB7B08}">
      <dgm:prSet/>
      <dgm:spPr/>
      <dgm:t>
        <a:bodyPr/>
        <a:lstStyle/>
        <a:p>
          <a:endParaRPr lang="zh-CN" altLang="en-US"/>
        </a:p>
      </dgm:t>
    </dgm:pt>
    <dgm:pt modelId="{3FC74BF4-CBA6-430A-A1B4-B2794A5117BE}" type="sibTrans" cxnId="{92CCF0CB-9D21-44AD-A91B-2414ABFB7B08}">
      <dgm:prSet/>
      <dgm:spPr/>
      <dgm:t>
        <a:bodyPr/>
        <a:lstStyle/>
        <a:p>
          <a:endParaRPr lang="zh-CN" altLang="en-US"/>
        </a:p>
      </dgm:t>
    </dgm:pt>
    <dgm:pt modelId="{430BC1BD-37EE-44E1-B991-9385767FDFA5}">
      <dgm:prSet phldrT="[文本]" custT="1"/>
      <dgm:spPr/>
      <dgm:t>
        <a:bodyPr/>
        <a:lstStyle/>
        <a:p>
          <a:r>
            <a:rPr lang="en-US" altLang="zh-CN" sz="4000" dirty="0"/>
            <a:t>System</a:t>
          </a:r>
          <a:r>
            <a:rPr lang="zh-CN" altLang="en-US" sz="4000" dirty="0"/>
            <a:t>函数地址</a:t>
          </a:r>
        </a:p>
      </dgm:t>
    </dgm:pt>
    <dgm:pt modelId="{68C3E3E2-517A-40C1-93DA-C7260590FA57}" type="parTrans" cxnId="{1950241B-D815-4295-95AD-8889AAAA1509}">
      <dgm:prSet/>
      <dgm:spPr/>
      <dgm:t>
        <a:bodyPr/>
        <a:lstStyle/>
        <a:p>
          <a:endParaRPr lang="zh-CN" altLang="en-US"/>
        </a:p>
      </dgm:t>
    </dgm:pt>
    <dgm:pt modelId="{33E211A7-A807-4C7E-8091-484457566D82}" type="sibTrans" cxnId="{1950241B-D815-4295-95AD-8889AAAA1509}">
      <dgm:prSet/>
      <dgm:spPr/>
      <dgm:t>
        <a:bodyPr/>
        <a:lstStyle/>
        <a:p>
          <a:endParaRPr lang="zh-CN" altLang="en-US"/>
        </a:p>
      </dgm:t>
    </dgm:pt>
    <dgm:pt modelId="{8310E8A7-68B5-4838-AB45-2DC6048CF41E}">
      <dgm:prSet phldrT="[文本]"/>
      <dgm:spPr/>
      <dgm:t>
        <a:bodyPr/>
        <a:lstStyle/>
        <a:p>
          <a:r>
            <a:rPr lang="en-US" altLang="zh-CN" dirty="0"/>
            <a:t>0x600b38</a:t>
          </a:r>
          <a:endParaRPr lang="zh-CN" altLang="en-US" dirty="0"/>
        </a:p>
      </dgm:t>
    </dgm:pt>
    <dgm:pt modelId="{BA02DD07-B0D6-443F-8AC5-0094FB4D3020}" type="parTrans" cxnId="{0EE3D25F-BE10-4C69-8BE0-C6D5B7547DEB}">
      <dgm:prSet/>
      <dgm:spPr/>
      <dgm:t>
        <a:bodyPr/>
        <a:lstStyle/>
        <a:p>
          <a:endParaRPr lang="zh-CN" altLang="en-US"/>
        </a:p>
      </dgm:t>
    </dgm:pt>
    <dgm:pt modelId="{7D8A186F-926D-4E09-95F3-043370EA84C9}" type="sibTrans" cxnId="{0EE3D25F-BE10-4C69-8BE0-C6D5B7547DEB}">
      <dgm:prSet/>
      <dgm:spPr/>
      <dgm:t>
        <a:bodyPr/>
        <a:lstStyle/>
        <a:p>
          <a:endParaRPr lang="zh-CN" altLang="en-US"/>
        </a:p>
      </dgm:t>
    </dgm:pt>
    <dgm:pt modelId="{59DB14C6-0E3B-446C-92C6-782EF77DF27E}">
      <dgm:prSet phldrT="[文本]" custT="1"/>
      <dgm:spPr/>
      <dgm:t>
        <a:bodyPr/>
        <a:lstStyle/>
        <a:p>
          <a:r>
            <a:rPr lang="en-US" altLang="zh-CN" sz="4800" dirty="0"/>
            <a:t>‘/bin/</a:t>
          </a:r>
          <a:r>
            <a:rPr lang="en-US" altLang="zh-CN" sz="4800" dirty="0" err="1"/>
            <a:t>sh</a:t>
          </a:r>
          <a:r>
            <a:rPr lang="en-US" altLang="zh-CN" sz="4800" dirty="0"/>
            <a:t>/’</a:t>
          </a:r>
          <a:endParaRPr lang="zh-CN" altLang="en-US" sz="4800" dirty="0"/>
        </a:p>
      </dgm:t>
    </dgm:pt>
    <dgm:pt modelId="{C3B80BE8-3C5E-4A92-9BC1-56880FD8E8FB}" type="parTrans" cxnId="{00176206-CA03-48E6-94A0-48AF0567BA35}">
      <dgm:prSet/>
      <dgm:spPr/>
      <dgm:t>
        <a:bodyPr/>
        <a:lstStyle/>
        <a:p>
          <a:endParaRPr lang="zh-CN" altLang="en-US"/>
        </a:p>
      </dgm:t>
    </dgm:pt>
    <dgm:pt modelId="{FB48868B-D33D-48A5-98C6-A4A5DD1CED7C}" type="sibTrans" cxnId="{00176206-CA03-48E6-94A0-48AF0567BA35}">
      <dgm:prSet/>
      <dgm:spPr/>
      <dgm:t>
        <a:bodyPr/>
        <a:lstStyle/>
        <a:p>
          <a:endParaRPr lang="zh-CN" altLang="en-US"/>
        </a:p>
      </dgm:t>
    </dgm:pt>
    <dgm:pt modelId="{7F4AD022-84E0-46E5-A5B9-3505AD7B50DE}" type="pres">
      <dgm:prSet presAssocID="{27616C92-2B1C-4606-A921-1BA8CDA86D2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F01C1F1-2029-4FD1-A113-1D00B0ADF03C}" type="pres">
      <dgm:prSet presAssocID="{BF995B6A-AA22-4D30-BD1C-87A067AD8637}" presName="linNode" presStyleCnt="0"/>
      <dgm:spPr/>
    </dgm:pt>
    <dgm:pt modelId="{318178BF-0E24-4887-B988-28479B568EEF}" type="pres">
      <dgm:prSet presAssocID="{BF995B6A-AA22-4D30-BD1C-87A067AD8637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A81B8E-809F-4015-B76D-5B85AA2E2A7E}" type="pres">
      <dgm:prSet presAssocID="{BF995B6A-AA22-4D30-BD1C-87A067AD8637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85B8F0-AA35-47DF-9476-A447B23E55E4}" type="pres">
      <dgm:prSet presAssocID="{3FC74BF4-CBA6-430A-A1B4-B2794A5117BE}" presName="sp" presStyleCnt="0"/>
      <dgm:spPr/>
    </dgm:pt>
    <dgm:pt modelId="{CE595762-A4DD-4F77-B88D-5AD60331A14B}" type="pres">
      <dgm:prSet presAssocID="{8310E8A7-68B5-4838-AB45-2DC6048CF41E}" presName="linNode" presStyleCnt="0"/>
      <dgm:spPr/>
    </dgm:pt>
    <dgm:pt modelId="{EF98C4E2-69DC-49AF-9A7D-3B1C71F6C57E}" type="pres">
      <dgm:prSet presAssocID="{8310E8A7-68B5-4838-AB45-2DC6048CF41E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9C7E03-D926-44D0-BE95-019B5223B147}" type="pres">
      <dgm:prSet presAssocID="{8310E8A7-68B5-4838-AB45-2DC6048CF41E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83927A4-0CB3-4D9F-82F7-D395C1BD8993}" type="presOf" srcId="{27616C92-2B1C-4606-A921-1BA8CDA86D22}" destId="{7F4AD022-84E0-46E5-A5B9-3505AD7B50DE}" srcOrd="0" destOrd="0" presId="urn:microsoft.com/office/officeart/2005/8/layout/vList5"/>
    <dgm:cxn modelId="{00176206-CA03-48E6-94A0-48AF0567BA35}" srcId="{8310E8A7-68B5-4838-AB45-2DC6048CF41E}" destId="{59DB14C6-0E3B-446C-92C6-782EF77DF27E}" srcOrd="0" destOrd="0" parTransId="{C3B80BE8-3C5E-4A92-9BC1-56880FD8E8FB}" sibTransId="{FB48868B-D33D-48A5-98C6-A4A5DD1CED7C}"/>
    <dgm:cxn modelId="{92CCF0CB-9D21-44AD-A91B-2414ABFB7B08}" srcId="{27616C92-2B1C-4606-A921-1BA8CDA86D22}" destId="{BF995B6A-AA22-4D30-BD1C-87A067AD8637}" srcOrd="0" destOrd="0" parTransId="{36CD2562-7A87-4321-8A35-328843B72485}" sibTransId="{3FC74BF4-CBA6-430A-A1B4-B2794A5117BE}"/>
    <dgm:cxn modelId="{FEF731F9-7701-4F6A-88FA-8582853A5293}" type="presOf" srcId="{8310E8A7-68B5-4838-AB45-2DC6048CF41E}" destId="{EF98C4E2-69DC-49AF-9A7D-3B1C71F6C57E}" srcOrd="0" destOrd="0" presId="urn:microsoft.com/office/officeart/2005/8/layout/vList5"/>
    <dgm:cxn modelId="{0EE3D25F-BE10-4C69-8BE0-C6D5B7547DEB}" srcId="{27616C92-2B1C-4606-A921-1BA8CDA86D22}" destId="{8310E8A7-68B5-4838-AB45-2DC6048CF41E}" srcOrd="1" destOrd="0" parTransId="{BA02DD07-B0D6-443F-8AC5-0094FB4D3020}" sibTransId="{7D8A186F-926D-4E09-95F3-043370EA84C9}"/>
    <dgm:cxn modelId="{76F13E00-D0C4-4574-A086-F1DBBD9CA75C}" type="presOf" srcId="{430BC1BD-37EE-44E1-B991-9385767FDFA5}" destId="{A2A81B8E-809F-4015-B76D-5B85AA2E2A7E}" srcOrd="0" destOrd="0" presId="urn:microsoft.com/office/officeart/2005/8/layout/vList5"/>
    <dgm:cxn modelId="{E34747CA-A2F0-4628-93A9-A25343AF5669}" type="presOf" srcId="{59DB14C6-0E3B-446C-92C6-782EF77DF27E}" destId="{4B9C7E03-D926-44D0-BE95-019B5223B147}" srcOrd="0" destOrd="0" presId="urn:microsoft.com/office/officeart/2005/8/layout/vList5"/>
    <dgm:cxn modelId="{DF6B905F-8958-43B7-888B-73E2D537E9DE}" type="presOf" srcId="{BF995B6A-AA22-4D30-BD1C-87A067AD8637}" destId="{318178BF-0E24-4887-B988-28479B568EEF}" srcOrd="0" destOrd="0" presId="urn:microsoft.com/office/officeart/2005/8/layout/vList5"/>
    <dgm:cxn modelId="{1950241B-D815-4295-95AD-8889AAAA1509}" srcId="{BF995B6A-AA22-4D30-BD1C-87A067AD8637}" destId="{430BC1BD-37EE-44E1-B991-9385767FDFA5}" srcOrd="0" destOrd="0" parTransId="{68C3E3E2-517A-40C1-93DA-C7260590FA57}" sibTransId="{33E211A7-A807-4C7E-8091-484457566D82}"/>
    <dgm:cxn modelId="{3A0484E1-28EC-4D0C-BCC0-54EA32A9EA2F}" type="presParOf" srcId="{7F4AD022-84E0-46E5-A5B9-3505AD7B50DE}" destId="{1F01C1F1-2029-4FD1-A113-1D00B0ADF03C}" srcOrd="0" destOrd="0" presId="urn:microsoft.com/office/officeart/2005/8/layout/vList5"/>
    <dgm:cxn modelId="{30D2E412-008D-4823-93E9-9C141E75D206}" type="presParOf" srcId="{1F01C1F1-2029-4FD1-A113-1D00B0ADF03C}" destId="{318178BF-0E24-4887-B988-28479B568EEF}" srcOrd="0" destOrd="0" presId="urn:microsoft.com/office/officeart/2005/8/layout/vList5"/>
    <dgm:cxn modelId="{0A2E8E87-9697-4813-A609-107B7A8C5357}" type="presParOf" srcId="{1F01C1F1-2029-4FD1-A113-1D00B0ADF03C}" destId="{A2A81B8E-809F-4015-B76D-5B85AA2E2A7E}" srcOrd="1" destOrd="0" presId="urn:microsoft.com/office/officeart/2005/8/layout/vList5"/>
    <dgm:cxn modelId="{36C583C1-A31A-48BA-A580-9BD1C1A6F2B2}" type="presParOf" srcId="{7F4AD022-84E0-46E5-A5B9-3505AD7B50DE}" destId="{B685B8F0-AA35-47DF-9476-A447B23E55E4}" srcOrd="1" destOrd="0" presId="urn:microsoft.com/office/officeart/2005/8/layout/vList5"/>
    <dgm:cxn modelId="{3E267C88-E586-4E63-B59B-40A5C8EFF255}" type="presParOf" srcId="{7F4AD022-84E0-46E5-A5B9-3505AD7B50DE}" destId="{CE595762-A4DD-4F77-B88D-5AD60331A14B}" srcOrd="2" destOrd="0" presId="urn:microsoft.com/office/officeart/2005/8/layout/vList5"/>
    <dgm:cxn modelId="{B303EC59-C88C-4F40-A096-345EB5C43606}" type="presParOf" srcId="{CE595762-A4DD-4F77-B88D-5AD60331A14B}" destId="{EF98C4E2-69DC-49AF-9A7D-3B1C71F6C57E}" srcOrd="0" destOrd="0" presId="urn:microsoft.com/office/officeart/2005/8/layout/vList5"/>
    <dgm:cxn modelId="{620818CA-3874-4A1F-AD37-DBD27F94CE8F}" type="presParOf" srcId="{CE595762-A4DD-4F77-B88D-5AD60331A14B}" destId="{4B9C7E03-D926-44D0-BE95-019B5223B14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A21622-FFAD-400E-A9AC-269F61CA7A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6A4D059-C079-472B-8F67-ACA2F0CC06F7}">
      <dgm:prSet phldrT="[文本]" custT="1"/>
      <dgm:spPr/>
      <dgm:t>
        <a:bodyPr/>
        <a:lstStyle/>
        <a:p>
          <a:r>
            <a:rPr lang="zh-CN" altLang="en-US" sz="4800" dirty="0"/>
            <a:t>利用</a:t>
          </a:r>
          <a:r>
            <a:rPr lang="en-US" altLang="zh-CN" sz="4800" dirty="0"/>
            <a:t>ROP</a:t>
          </a:r>
          <a:r>
            <a:rPr lang="zh-CN" altLang="en-US" sz="4800" dirty="0"/>
            <a:t>执行</a:t>
          </a:r>
          <a:r>
            <a:rPr lang="en-US" altLang="zh-CN" sz="4800" dirty="0"/>
            <a:t>gets</a:t>
          </a:r>
          <a:endParaRPr lang="zh-CN" altLang="en-US" sz="4800" dirty="0"/>
        </a:p>
      </dgm:t>
    </dgm:pt>
    <dgm:pt modelId="{9B3D0534-DBB0-4279-8235-945366EF81C2}" type="parTrans" cxnId="{89210735-AC78-4CEB-B6CE-9CD822AA8ABA}">
      <dgm:prSet/>
      <dgm:spPr/>
      <dgm:t>
        <a:bodyPr/>
        <a:lstStyle/>
        <a:p>
          <a:endParaRPr lang="zh-CN" altLang="en-US"/>
        </a:p>
      </dgm:t>
    </dgm:pt>
    <dgm:pt modelId="{B7CF80CC-B073-4F82-85D8-253AAF60C780}" type="sibTrans" cxnId="{89210735-AC78-4CEB-B6CE-9CD822AA8ABA}">
      <dgm:prSet/>
      <dgm:spPr/>
      <dgm:t>
        <a:bodyPr/>
        <a:lstStyle/>
        <a:p>
          <a:endParaRPr lang="zh-CN" altLang="en-US"/>
        </a:p>
      </dgm:t>
    </dgm:pt>
    <dgm:pt modelId="{EC599A3F-C16F-40B3-A0FA-B5443301802A}" type="pres">
      <dgm:prSet presAssocID="{50A21622-FFAD-400E-A9AC-269F61CA7AEC}" presName="CompostProcess" presStyleCnt="0">
        <dgm:presLayoutVars>
          <dgm:dir/>
          <dgm:resizeHandles val="exact"/>
        </dgm:presLayoutVars>
      </dgm:prSet>
      <dgm:spPr/>
    </dgm:pt>
    <dgm:pt modelId="{FA06CD45-F437-4652-9C21-DF5156C7A4B4}" type="pres">
      <dgm:prSet presAssocID="{50A21622-FFAD-400E-A9AC-269F61CA7AEC}" presName="arrow" presStyleLbl="bgShp" presStyleIdx="0" presStyleCnt="1" custScaleX="69146" custLinFactNeighborX="-9364" custLinFactNeighborY="2691"/>
      <dgm:spPr/>
    </dgm:pt>
    <dgm:pt modelId="{6E84E24F-B6FA-4F62-A962-BA8F541F99B4}" type="pres">
      <dgm:prSet presAssocID="{50A21622-FFAD-400E-A9AC-269F61CA7AEC}" presName="linearProcess" presStyleCnt="0"/>
      <dgm:spPr/>
    </dgm:pt>
    <dgm:pt modelId="{9BE4D1AF-B284-4911-A5D4-571CD5342EFE}" type="pres">
      <dgm:prSet presAssocID="{06A4D059-C079-472B-8F67-ACA2F0CC06F7}" presName="textNode" presStyleLbl="node1" presStyleIdx="0" presStyleCnt="1" custScaleX="121481" custScaleY="130479" custLinFactNeighborX="-72633" custLinFactNeighborY="25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210735-AC78-4CEB-B6CE-9CD822AA8ABA}" srcId="{50A21622-FFAD-400E-A9AC-269F61CA7AEC}" destId="{06A4D059-C079-472B-8F67-ACA2F0CC06F7}" srcOrd="0" destOrd="0" parTransId="{9B3D0534-DBB0-4279-8235-945366EF81C2}" sibTransId="{B7CF80CC-B073-4F82-85D8-253AAF60C780}"/>
    <dgm:cxn modelId="{0E9DD4F2-9899-44F1-B4D1-1311DCF60035}" type="presOf" srcId="{06A4D059-C079-472B-8F67-ACA2F0CC06F7}" destId="{9BE4D1AF-B284-4911-A5D4-571CD5342EFE}" srcOrd="0" destOrd="0" presId="urn:microsoft.com/office/officeart/2005/8/layout/hProcess9"/>
    <dgm:cxn modelId="{8237EBE1-984C-43F5-8F2A-A5A4449D7DC7}" type="presOf" srcId="{50A21622-FFAD-400E-A9AC-269F61CA7AEC}" destId="{EC599A3F-C16F-40B3-A0FA-B5443301802A}" srcOrd="0" destOrd="0" presId="urn:microsoft.com/office/officeart/2005/8/layout/hProcess9"/>
    <dgm:cxn modelId="{049F3EF6-4A40-4542-A5B4-F210D289B7EE}" type="presParOf" srcId="{EC599A3F-C16F-40B3-A0FA-B5443301802A}" destId="{FA06CD45-F437-4652-9C21-DF5156C7A4B4}" srcOrd="0" destOrd="0" presId="urn:microsoft.com/office/officeart/2005/8/layout/hProcess9"/>
    <dgm:cxn modelId="{D7B10841-215F-409C-8062-DA2A9CAA910E}" type="presParOf" srcId="{EC599A3F-C16F-40B3-A0FA-B5443301802A}" destId="{6E84E24F-B6FA-4F62-A962-BA8F541F99B4}" srcOrd="1" destOrd="0" presId="urn:microsoft.com/office/officeart/2005/8/layout/hProcess9"/>
    <dgm:cxn modelId="{F6694899-3653-49B5-A824-7BC4D07979BB}" type="presParOf" srcId="{6E84E24F-B6FA-4F62-A962-BA8F541F99B4}" destId="{9BE4D1AF-B284-4911-A5D4-571CD5342EF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535E3-4AA5-452F-970E-4FED9F1CA9B8}">
      <dsp:nvSpPr>
        <dsp:cNvPr id="0" name=""/>
        <dsp:cNvSpPr/>
      </dsp:nvSpPr>
      <dsp:spPr>
        <a:xfrm>
          <a:off x="4450" y="2422673"/>
          <a:ext cx="2301174" cy="1150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执行</a:t>
          </a:r>
          <a:r>
            <a:rPr lang="en-US" altLang="zh-CN" sz="2300" kern="1200" dirty="0"/>
            <a:t>system</a:t>
          </a:r>
          <a:r>
            <a:rPr lang="zh-CN" altLang="en-US" sz="2300" kern="1200" dirty="0"/>
            <a:t>函数获得</a:t>
          </a:r>
          <a:r>
            <a:rPr lang="en-US" altLang="zh-CN" sz="2300" kern="1200" dirty="0"/>
            <a:t>SHELL</a:t>
          </a:r>
          <a:endParaRPr lang="zh-CN" altLang="en-US" sz="2300" kern="1200" dirty="0"/>
        </a:p>
      </dsp:txBody>
      <dsp:txXfrm>
        <a:off x="38150" y="2456373"/>
        <a:ext cx="2233774" cy="1083187"/>
      </dsp:txXfrm>
    </dsp:sp>
    <dsp:sp modelId="{64392F7C-0AF8-4009-9170-9E18FF4487A0}">
      <dsp:nvSpPr>
        <dsp:cNvPr id="0" name=""/>
        <dsp:cNvSpPr/>
      </dsp:nvSpPr>
      <dsp:spPr>
        <a:xfrm rot="19457599">
          <a:off x="2199079" y="2649903"/>
          <a:ext cx="1133561" cy="34541"/>
        </a:xfrm>
        <a:custGeom>
          <a:avLst/>
          <a:gdLst/>
          <a:ahLst/>
          <a:cxnLst/>
          <a:rect l="0" t="0" r="0" b="0"/>
          <a:pathLst>
            <a:path>
              <a:moveTo>
                <a:pt x="0" y="17270"/>
              </a:moveTo>
              <a:lnTo>
                <a:pt x="1133561" y="172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737520" y="2638834"/>
        <a:ext cx="56678" cy="56678"/>
      </dsp:txXfrm>
    </dsp:sp>
    <dsp:sp modelId="{76595B4C-06C7-4E39-9DC2-96DA459FC8B7}">
      <dsp:nvSpPr>
        <dsp:cNvPr id="0" name=""/>
        <dsp:cNvSpPr/>
      </dsp:nvSpPr>
      <dsp:spPr>
        <a:xfrm>
          <a:off x="3226094" y="1761086"/>
          <a:ext cx="2301174" cy="1150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获得</a:t>
          </a:r>
          <a:r>
            <a:rPr lang="en-US" altLang="zh-CN" sz="2300" kern="1200" dirty="0"/>
            <a:t>system</a:t>
          </a:r>
          <a:r>
            <a:rPr lang="zh-CN" altLang="en-US" sz="2300" kern="1200" dirty="0"/>
            <a:t>函数地址</a:t>
          </a:r>
        </a:p>
      </dsp:txBody>
      <dsp:txXfrm>
        <a:off x="3259794" y="1794786"/>
        <a:ext cx="2233774" cy="1083187"/>
      </dsp:txXfrm>
    </dsp:sp>
    <dsp:sp modelId="{C77053E2-13F4-4DE6-9914-DDCEF80EC280}">
      <dsp:nvSpPr>
        <dsp:cNvPr id="0" name=""/>
        <dsp:cNvSpPr/>
      </dsp:nvSpPr>
      <dsp:spPr>
        <a:xfrm>
          <a:off x="5527269" y="2319109"/>
          <a:ext cx="920469" cy="34541"/>
        </a:xfrm>
        <a:custGeom>
          <a:avLst/>
          <a:gdLst/>
          <a:ahLst/>
          <a:cxnLst/>
          <a:rect l="0" t="0" r="0" b="0"/>
          <a:pathLst>
            <a:path>
              <a:moveTo>
                <a:pt x="0" y="17270"/>
              </a:moveTo>
              <a:lnTo>
                <a:pt x="920469" y="172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64492" y="2313368"/>
        <a:ext cx="46023" cy="46023"/>
      </dsp:txXfrm>
    </dsp:sp>
    <dsp:sp modelId="{6E3919CB-977E-4EE0-9950-88922D611D5C}">
      <dsp:nvSpPr>
        <dsp:cNvPr id="0" name=""/>
        <dsp:cNvSpPr/>
      </dsp:nvSpPr>
      <dsp:spPr>
        <a:xfrm>
          <a:off x="6447738" y="1761086"/>
          <a:ext cx="2301174" cy="1150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利用</a:t>
          </a:r>
          <a:r>
            <a:rPr lang="en-US" altLang="zh-CN" sz="2300" kern="1200" dirty="0" err="1"/>
            <a:t>printf</a:t>
          </a:r>
          <a:r>
            <a:rPr lang="zh-CN" altLang="en-US" sz="2300" kern="1200" dirty="0"/>
            <a:t>打印函数地址</a:t>
          </a:r>
        </a:p>
      </dsp:txBody>
      <dsp:txXfrm>
        <a:off x="6481438" y="1794786"/>
        <a:ext cx="2233774" cy="1083187"/>
      </dsp:txXfrm>
    </dsp:sp>
    <dsp:sp modelId="{E7618091-14AF-4ED7-8B49-F94EEADE429A}">
      <dsp:nvSpPr>
        <dsp:cNvPr id="0" name=""/>
        <dsp:cNvSpPr/>
      </dsp:nvSpPr>
      <dsp:spPr>
        <a:xfrm>
          <a:off x="8748913" y="2319109"/>
          <a:ext cx="920469" cy="34541"/>
        </a:xfrm>
        <a:custGeom>
          <a:avLst/>
          <a:gdLst/>
          <a:ahLst/>
          <a:cxnLst/>
          <a:rect l="0" t="0" r="0" b="0"/>
          <a:pathLst>
            <a:path>
              <a:moveTo>
                <a:pt x="0" y="17270"/>
              </a:moveTo>
              <a:lnTo>
                <a:pt x="920469" y="172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9186136" y="2313368"/>
        <a:ext cx="46023" cy="46023"/>
      </dsp:txXfrm>
    </dsp:sp>
    <dsp:sp modelId="{1565C7C9-B9A4-4FA2-8B20-06B13104941C}">
      <dsp:nvSpPr>
        <dsp:cNvPr id="0" name=""/>
        <dsp:cNvSpPr/>
      </dsp:nvSpPr>
      <dsp:spPr>
        <a:xfrm>
          <a:off x="9669382" y="1761086"/>
          <a:ext cx="2301174" cy="1150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根据偏移计算</a:t>
          </a:r>
          <a:r>
            <a:rPr lang="en-US" altLang="zh-CN" sz="2300" kern="1200" dirty="0"/>
            <a:t>system</a:t>
          </a:r>
          <a:r>
            <a:rPr lang="zh-CN" altLang="en-US" sz="2300" kern="1200" dirty="0"/>
            <a:t>地址</a:t>
          </a:r>
        </a:p>
      </dsp:txBody>
      <dsp:txXfrm>
        <a:off x="9703082" y="1794786"/>
        <a:ext cx="2233774" cy="1083187"/>
      </dsp:txXfrm>
    </dsp:sp>
    <dsp:sp modelId="{EA19E008-52F7-4569-B34F-D7F6A6CFCD4C}">
      <dsp:nvSpPr>
        <dsp:cNvPr id="0" name=""/>
        <dsp:cNvSpPr/>
      </dsp:nvSpPr>
      <dsp:spPr>
        <a:xfrm rot="2142401">
          <a:off x="2199079" y="3311490"/>
          <a:ext cx="1133561" cy="34541"/>
        </a:xfrm>
        <a:custGeom>
          <a:avLst/>
          <a:gdLst/>
          <a:ahLst/>
          <a:cxnLst/>
          <a:rect l="0" t="0" r="0" b="0"/>
          <a:pathLst>
            <a:path>
              <a:moveTo>
                <a:pt x="0" y="17270"/>
              </a:moveTo>
              <a:lnTo>
                <a:pt x="1133561" y="172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737520" y="3300422"/>
        <a:ext cx="56678" cy="56678"/>
      </dsp:txXfrm>
    </dsp:sp>
    <dsp:sp modelId="{0201CB32-9261-4304-B6E2-2ECD4049B858}">
      <dsp:nvSpPr>
        <dsp:cNvPr id="0" name=""/>
        <dsp:cNvSpPr/>
      </dsp:nvSpPr>
      <dsp:spPr>
        <a:xfrm>
          <a:off x="3226094" y="3084261"/>
          <a:ext cx="2301174" cy="1150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使得</a:t>
          </a:r>
          <a:r>
            <a:rPr lang="en-US" altLang="zh-CN" sz="2300" kern="1200" dirty="0"/>
            <a:t>system</a:t>
          </a:r>
          <a:r>
            <a:rPr lang="zh-CN" altLang="en-US" sz="2300" kern="1200" dirty="0"/>
            <a:t>函数第一个参数为</a:t>
          </a:r>
          <a:r>
            <a:rPr lang="en-US" altLang="zh-CN" sz="2300" kern="1200" dirty="0"/>
            <a:t>’/bin/</a:t>
          </a:r>
          <a:r>
            <a:rPr lang="en-US" altLang="zh-CN" sz="2300" kern="1200" dirty="0" err="1"/>
            <a:t>sh</a:t>
          </a:r>
          <a:r>
            <a:rPr lang="en-US" altLang="zh-CN" sz="2300" kern="1200" dirty="0"/>
            <a:t>’</a:t>
          </a:r>
          <a:r>
            <a:rPr lang="zh-CN" altLang="en-US" sz="2300" kern="1200" dirty="0"/>
            <a:t>地址</a:t>
          </a:r>
        </a:p>
      </dsp:txBody>
      <dsp:txXfrm>
        <a:off x="3259794" y="3117961"/>
        <a:ext cx="2233774" cy="1083187"/>
      </dsp:txXfrm>
    </dsp:sp>
    <dsp:sp modelId="{8D397BA7-9B5C-4C52-A51B-57A30A207F08}">
      <dsp:nvSpPr>
        <dsp:cNvPr id="0" name=""/>
        <dsp:cNvSpPr/>
      </dsp:nvSpPr>
      <dsp:spPr>
        <a:xfrm>
          <a:off x="5527269" y="3642284"/>
          <a:ext cx="920469" cy="34541"/>
        </a:xfrm>
        <a:custGeom>
          <a:avLst/>
          <a:gdLst/>
          <a:ahLst/>
          <a:cxnLst/>
          <a:rect l="0" t="0" r="0" b="0"/>
          <a:pathLst>
            <a:path>
              <a:moveTo>
                <a:pt x="0" y="17270"/>
              </a:moveTo>
              <a:lnTo>
                <a:pt x="920469" y="172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964492" y="3636543"/>
        <a:ext cx="46023" cy="46023"/>
      </dsp:txXfrm>
    </dsp:sp>
    <dsp:sp modelId="{0DBC6D2B-A9D7-43B6-8191-6C20027B2134}">
      <dsp:nvSpPr>
        <dsp:cNvPr id="0" name=""/>
        <dsp:cNvSpPr/>
      </dsp:nvSpPr>
      <dsp:spPr>
        <a:xfrm>
          <a:off x="6447738" y="3084261"/>
          <a:ext cx="2301174" cy="1150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获得</a:t>
          </a:r>
          <a:r>
            <a:rPr lang="en-US" altLang="zh-CN" sz="2300" kern="1200" dirty="0"/>
            <a:t>/bin/</a:t>
          </a:r>
          <a:r>
            <a:rPr lang="en-US" altLang="zh-CN" sz="2300" kern="1200" dirty="0" err="1"/>
            <a:t>sh</a:t>
          </a:r>
          <a:r>
            <a:rPr lang="zh-CN" altLang="en-US" sz="2300" kern="1200" dirty="0"/>
            <a:t>地址</a:t>
          </a:r>
        </a:p>
      </dsp:txBody>
      <dsp:txXfrm>
        <a:off x="6481438" y="3117961"/>
        <a:ext cx="2233774" cy="1083187"/>
      </dsp:txXfrm>
    </dsp:sp>
    <dsp:sp modelId="{7E14B26A-783C-48B8-B8CE-7AA1F563B0FF}">
      <dsp:nvSpPr>
        <dsp:cNvPr id="0" name=""/>
        <dsp:cNvSpPr/>
      </dsp:nvSpPr>
      <dsp:spPr>
        <a:xfrm>
          <a:off x="8748913" y="3642284"/>
          <a:ext cx="920469" cy="34541"/>
        </a:xfrm>
        <a:custGeom>
          <a:avLst/>
          <a:gdLst/>
          <a:ahLst/>
          <a:cxnLst/>
          <a:rect l="0" t="0" r="0" b="0"/>
          <a:pathLst>
            <a:path>
              <a:moveTo>
                <a:pt x="0" y="17270"/>
              </a:moveTo>
              <a:lnTo>
                <a:pt x="920469" y="172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9186136" y="3636543"/>
        <a:ext cx="46023" cy="46023"/>
      </dsp:txXfrm>
    </dsp:sp>
    <dsp:sp modelId="{0B631F7D-55D2-4FFC-B896-FF8F4D189FEB}">
      <dsp:nvSpPr>
        <dsp:cNvPr id="0" name=""/>
        <dsp:cNvSpPr/>
      </dsp:nvSpPr>
      <dsp:spPr>
        <a:xfrm>
          <a:off x="9669382" y="3084261"/>
          <a:ext cx="2301174" cy="1150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利用</a:t>
          </a:r>
          <a:r>
            <a:rPr lang="en-US" altLang="zh-CN" sz="2300" kern="1200" dirty="0"/>
            <a:t>gets</a:t>
          </a:r>
          <a:r>
            <a:rPr lang="zh-CN" altLang="en-US" sz="2300" kern="1200" dirty="0"/>
            <a:t>读入</a:t>
          </a:r>
          <a:r>
            <a:rPr lang="en-US" altLang="zh-CN" sz="2300" kern="1200" dirty="0"/>
            <a:t>/bin/</a:t>
          </a:r>
          <a:r>
            <a:rPr lang="en-US" altLang="zh-CN" sz="2300" kern="1200" dirty="0" err="1"/>
            <a:t>sh</a:t>
          </a:r>
          <a:r>
            <a:rPr lang="zh-CN" altLang="en-US" sz="2300" kern="1200" dirty="0"/>
            <a:t>到</a:t>
          </a:r>
          <a:r>
            <a:rPr lang="en-US" altLang="zh-CN" sz="2300" kern="1200" dirty="0"/>
            <a:t>.</a:t>
          </a:r>
          <a:r>
            <a:rPr lang="en-US" altLang="zh-CN" sz="2300" kern="1200" dirty="0" err="1"/>
            <a:t>bss</a:t>
          </a:r>
          <a:r>
            <a:rPr lang="zh-CN" altLang="en-US" sz="2300" kern="1200" dirty="0"/>
            <a:t>段</a:t>
          </a:r>
        </a:p>
      </dsp:txBody>
      <dsp:txXfrm>
        <a:off x="9703082" y="3117961"/>
        <a:ext cx="2233774" cy="1083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81B8E-809F-4015-B76D-5B85AA2E2A7E}">
      <dsp:nvSpPr>
        <dsp:cNvPr id="0" name=""/>
        <dsp:cNvSpPr/>
      </dsp:nvSpPr>
      <dsp:spPr>
        <a:xfrm rot="5400000">
          <a:off x="3950225" y="-1144143"/>
          <a:ext cx="1834020" cy="45809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000" kern="1200" dirty="0"/>
            <a:t>System</a:t>
          </a:r>
          <a:r>
            <a:rPr lang="zh-CN" altLang="en-US" sz="4000" kern="1200" dirty="0"/>
            <a:t>函数地址</a:t>
          </a:r>
        </a:p>
      </dsp:txBody>
      <dsp:txXfrm rot="-5400000">
        <a:off x="2576772" y="318839"/>
        <a:ext cx="4491398" cy="1654962"/>
      </dsp:txXfrm>
    </dsp:sp>
    <dsp:sp modelId="{318178BF-0E24-4887-B988-28479B568EEF}">
      <dsp:nvSpPr>
        <dsp:cNvPr id="0" name=""/>
        <dsp:cNvSpPr/>
      </dsp:nvSpPr>
      <dsp:spPr>
        <a:xfrm>
          <a:off x="0" y="57"/>
          <a:ext cx="2576771" cy="2292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/>
            <a:t>0x600b30</a:t>
          </a:r>
          <a:endParaRPr lang="zh-CN" altLang="en-US" sz="3900" kern="1200" dirty="0"/>
        </a:p>
      </dsp:txBody>
      <dsp:txXfrm>
        <a:off x="111912" y="111969"/>
        <a:ext cx="2352947" cy="2068701"/>
      </dsp:txXfrm>
    </dsp:sp>
    <dsp:sp modelId="{4B9C7E03-D926-44D0-BE95-019B5223B147}">
      <dsp:nvSpPr>
        <dsp:cNvPr id="0" name=""/>
        <dsp:cNvSpPr/>
      </dsp:nvSpPr>
      <dsp:spPr>
        <a:xfrm rot="5400000">
          <a:off x="3950225" y="1263007"/>
          <a:ext cx="1834020" cy="45809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4800" kern="1200" dirty="0"/>
            <a:t>‘/bin/</a:t>
          </a:r>
          <a:r>
            <a:rPr lang="en-US" altLang="zh-CN" sz="4800" kern="1200" dirty="0" err="1"/>
            <a:t>sh</a:t>
          </a:r>
          <a:r>
            <a:rPr lang="en-US" altLang="zh-CN" sz="4800" kern="1200" dirty="0"/>
            <a:t>/’</a:t>
          </a:r>
          <a:endParaRPr lang="zh-CN" altLang="en-US" sz="4800" kern="1200" dirty="0"/>
        </a:p>
      </dsp:txBody>
      <dsp:txXfrm rot="-5400000">
        <a:off x="2576772" y="2725990"/>
        <a:ext cx="4491398" cy="1654962"/>
      </dsp:txXfrm>
    </dsp:sp>
    <dsp:sp modelId="{EF98C4E2-69DC-49AF-9A7D-3B1C71F6C57E}">
      <dsp:nvSpPr>
        <dsp:cNvPr id="0" name=""/>
        <dsp:cNvSpPr/>
      </dsp:nvSpPr>
      <dsp:spPr>
        <a:xfrm>
          <a:off x="0" y="2407208"/>
          <a:ext cx="2576771" cy="2292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/>
            <a:t>0x600b38</a:t>
          </a:r>
          <a:endParaRPr lang="zh-CN" altLang="en-US" sz="3900" kern="1200" dirty="0"/>
        </a:p>
      </dsp:txBody>
      <dsp:txXfrm>
        <a:off x="111912" y="2519120"/>
        <a:ext cx="2352947" cy="20687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6CD45-F437-4652-9C21-DF5156C7A4B4}">
      <dsp:nvSpPr>
        <dsp:cNvPr id="0" name=""/>
        <dsp:cNvSpPr/>
      </dsp:nvSpPr>
      <dsp:spPr>
        <a:xfrm>
          <a:off x="1069711" y="0"/>
          <a:ext cx="4968670" cy="484380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4D1AF-B284-4911-A5D4-571CD5342EFE}">
      <dsp:nvSpPr>
        <dsp:cNvPr id="0" name=""/>
        <dsp:cNvSpPr/>
      </dsp:nvSpPr>
      <dsp:spPr>
        <a:xfrm>
          <a:off x="351076" y="1206912"/>
          <a:ext cx="3530248" cy="2528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/>
            <a:t>利用</a:t>
          </a:r>
          <a:r>
            <a:rPr lang="en-US" altLang="zh-CN" sz="4800" kern="1200" dirty="0"/>
            <a:t>ROP</a:t>
          </a:r>
          <a:r>
            <a:rPr lang="zh-CN" altLang="en-US" sz="4800" kern="1200" dirty="0"/>
            <a:t>执行</a:t>
          </a:r>
          <a:r>
            <a:rPr lang="en-US" altLang="zh-CN" sz="4800" kern="1200" dirty="0"/>
            <a:t>gets</a:t>
          </a:r>
          <a:endParaRPr lang="zh-CN" altLang="en-US" sz="4800" kern="1200" dirty="0"/>
        </a:p>
      </dsp:txBody>
      <dsp:txXfrm>
        <a:off x="474486" y="1330322"/>
        <a:ext cx="3283428" cy="2281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17756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rem Ipsum Dolor"/>
          <p:cNvSpPr>
            <a:spLocks noGrp="1"/>
          </p:cNvSpPr>
          <p:nvPr>
            <p:ph type="body" sz="quarter" idx="13"/>
          </p:nvPr>
        </p:nvSpPr>
        <p:spPr>
          <a:xfrm>
            <a:off x="507999" y="3825663"/>
            <a:ext cx="7200055" cy="42248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r>
              <a:t>Lorem Ipsum Dolor</a:t>
            </a:r>
          </a:p>
        </p:txBody>
      </p:sp>
      <p:sp>
        <p:nvSpPr>
          <p:cNvPr id="15" name="标题文本"/>
          <p:cNvSpPr>
            <a:spLocks noGrp="1"/>
          </p:cNvSpPr>
          <p:nvPr>
            <p:ph type="title"/>
          </p:nvPr>
        </p:nvSpPr>
        <p:spPr>
          <a:xfrm>
            <a:off x="507999" y="4328159"/>
            <a:ext cx="7200055" cy="1781388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16" name="正文级别 1…"/>
          <p:cNvSpPr>
            <a:spLocks noGrp="1"/>
          </p:cNvSpPr>
          <p:nvPr>
            <p:ph type="body" sz="quarter" idx="1"/>
          </p:nvPr>
        </p:nvSpPr>
        <p:spPr>
          <a:xfrm>
            <a:off x="8283786" y="4328159"/>
            <a:ext cx="4240108" cy="1781388"/>
          </a:xfrm>
          <a:prstGeom prst="rect">
            <a:avLst/>
          </a:prstGeom>
        </p:spPr>
        <p:txBody>
          <a:bodyPr anchor="ctr"/>
          <a:lstStyle>
            <a:lvl1pPr algn="l"/>
            <a:lvl2pPr algn="l"/>
            <a:lvl3pPr algn="l"/>
            <a:lvl4pPr algn="l"/>
            <a:lvl5pPr algn="l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>
            <a:spLocks noGrp="1"/>
          </p:cNvSpPr>
          <p:nvPr>
            <p:ph type="title"/>
          </p:nvPr>
        </p:nvSpPr>
        <p:spPr>
          <a:xfrm>
            <a:off x="507999" y="1828799"/>
            <a:ext cx="11988802" cy="88730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3" name="正文级别 1…"/>
          <p:cNvSpPr>
            <a:spLocks noGrp="1"/>
          </p:cNvSpPr>
          <p:nvPr>
            <p:ph type="body" idx="1"/>
          </p:nvPr>
        </p:nvSpPr>
        <p:spPr>
          <a:xfrm>
            <a:off x="507999" y="3190239"/>
            <a:ext cx="11988802" cy="4572002"/>
          </a:xfrm>
          <a:prstGeom prst="rect">
            <a:avLst/>
          </a:prstGeom>
        </p:spPr>
        <p:txBody>
          <a:bodyPr anchor="ctr"/>
          <a:lstStyle>
            <a:lvl1pPr marL="4145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1pPr>
            <a:lvl2pPr marL="10241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2pPr>
            <a:lvl3pPr marL="16337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3pPr>
            <a:lvl4pPr marL="22433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4pPr>
            <a:lvl5pPr marL="28529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图像"/>
          <p:cNvSpPr>
            <a:spLocks noGrp="1"/>
          </p:cNvSpPr>
          <p:nvPr>
            <p:ph type="pic" idx="13"/>
          </p:nvPr>
        </p:nvSpPr>
        <p:spPr>
          <a:xfrm>
            <a:off x="-1" y="1219199"/>
            <a:ext cx="13004801" cy="7315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09C43-1967-4ACC-8578-68185CF29E8F}" type="datetimeFigureOut">
              <a:rPr lang="zh-CN" altLang="en-US" smtClean="0"/>
              <a:pPr/>
              <a:t>2018/4/24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7" r:id="rId14"/>
  </p:sldLayoutIdLst>
  <p:txStyles>
    <p:titleStyle>
      <a:lvl1pPr algn="ctr" defTabSz="130046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Android SIP 电话安全研究"/>
          <p:cNvSpPr>
            <a:spLocks noGrp="1"/>
          </p:cNvSpPr>
          <p:nvPr>
            <p:ph type="title"/>
          </p:nvPr>
        </p:nvSpPr>
        <p:spPr>
          <a:xfrm>
            <a:off x="885776" y="2572544"/>
            <a:ext cx="10585176" cy="1781388"/>
          </a:xfrm>
          <a:prstGeom prst="rect">
            <a:avLst/>
          </a:prstGeom>
        </p:spPr>
        <p:txBody>
          <a:bodyPr/>
          <a:lstStyle>
            <a:lvl1pPr defTabSz="446136">
              <a:spcBef>
                <a:spcPts val="1200"/>
              </a:spcBef>
              <a:defRPr sz="5168"/>
            </a:lvl1pPr>
          </a:lstStyle>
          <a:p>
            <a:pPr algn="ctr"/>
            <a:r>
              <a:rPr lang="en-US" altLang="zh-CN" dirty="0"/>
              <a:t>CTF</a:t>
            </a:r>
            <a:r>
              <a:rPr lang="zh-CN" altLang="en-US" dirty="0"/>
              <a:t>中</a:t>
            </a:r>
            <a:r>
              <a:rPr lang="en-US" altLang="zh-CN" dirty="0"/>
              <a:t>PWN</a:t>
            </a:r>
            <a:r>
              <a:rPr lang="zh-CN" altLang="en-US" dirty="0"/>
              <a:t>题目实例分析</a:t>
            </a:r>
            <a:endParaRPr dirty="0"/>
          </a:p>
        </p:txBody>
      </p:sp>
      <p:sp>
        <p:nvSpPr>
          <p:cNvPr id="8" name="heeeeen@MS509 Team"/>
          <p:cNvSpPr>
            <a:spLocks noGrp="1"/>
          </p:cNvSpPr>
          <p:nvPr>
            <p:ph type="body" sz="quarter" idx="1"/>
          </p:nvPr>
        </p:nvSpPr>
        <p:spPr>
          <a:xfrm>
            <a:off x="7222480" y="6244952"/>
            <a:ext cx="4608512" cy="178138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netwind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0x02 寻找不一致"/>
          <p:cNvSpPr>
            <a:spLocks noGrp="1"/>
          </p:cNvSpPr>
          <p:nvPr>
            <p:ph type="title"/>
          </p:nvPr>
        </p:nvSpPr>
        <p:spPr>
          <a:xfrm>
            <a:off x="1015998" y="0"/>
            <a:ext cx="11988802" cy="887308"/>
          </a:xfrm>
          <a:prstGeom prst="rect">
            <a:avLst/>
          </a:prstGeom>
        </p:spPr>
        <p:txBody>
          <a:bodyPr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zh-CN" altLang="en-US" dirty="0"/>
              <a:t>栈溢出利用思路</a:t>
            </a:r>
            <a:endParaRPr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1821880" y="1852464"/>
            <a:ext cx="0" cy="3456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流程图: 可选过程 1"/>
          <p:cNvSpPr/>
          <p:nvPr/>
        </p:nvSpPr>
        <p:spPr>
          <a:xfrm>
            <a:off x="165696" y="1837076"/>
            <a:ext cx="4176464" cy="64807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8223" indent="-268223" algn="l">
              <a:lnSpc>
                <a:spcPct val="150000"/>
              </a:lnSpc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2400" dirty="0"/>
              <a:t>跳转到</a:t>
            </a:r>
            <a:r>
              <a:rPr lang="en-US" altLang="zh-CN" sz="2400" dirty="0" err="1"/>
              <a:t>libc</a:t>
            </a:r>
            <a:r>
              <a:rPr lang="zh-CN" altLang="en-US" sz="2400" dirty="0"/>
              <a:t>空间去执行代码</a:t>
            </a:r>
            <a:endParaRPr lang="en-US" altLang="zh-CN" sz="2400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165462569"/>
              </p:ext>
            </p:extLst>
          </p:nvPr>
        </p:nvGraphicFramePr>
        <p:xfrm>
          <a:off x="525736" y="3004592"/>
          <a:ext cx="11975008" cy="599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0x02 寻找不一致"/>
          <p:cNvSpPr>
            <a:spLocks noGrp="1"/>
          </p:cNvSpPr>
          <p:nvPr>
            <p:ph type="title"/>
          </p:nvPr>
        </p:nvSpPr>
        <p:spPr>
          <a:xfrm>
            <a:off x="4126136" y="0"/>
            <a:ext cx="8878664" cy="887308"/>
          </a:xfrm>
          <a:prstGeom prst="rect">
            <a:avLst/>
          </a:prstGeom>
        </p:spPr>
        <p:txBody>
          <a:bodyPr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zh-CN" altLang="en-US" dirty="0"/>
              <a:t>利用</a:t>
            </a:r>
            <a:r>
              <a:rPr lang="en-US" altLang="zh-CN" dirty="0"/>
              <a:t>ROP</a:t>
            </a:r>
            <a:r>
              <a:rPr lang="zh-CN" altLang="en-US" dirty="0"/>
              <a:t>获得</a:t>
            </a:r>
            <a:r>
              <a:rPr lang="en-US" altLang="zh-CN" dirty="0"/>
              <a:t>SYSTEM</a:t>
            </a:r>
            <a:r>
              <a:rPr lang="zh-CN" altLang="en-US" dirty="0"/>
              <a:t>函数地址</a:t>
            </a:r>
            <a:endParaRPr dirty="0"/>
          </a:p>
        </p:txBody>
      </p:sp>
      <p:sp>
        <p:nvSpPr>
          <p:cNvPr id="8" name="深入研究与攻击面相关的知识，熟悉本地调用、远程访问目标的方法…"/>
          <p:cNvSpPr/>
          <p:nvPr/>
        </p:nvSpPr>
        <p:spPr>
          <a:xfrm>
            <a:off x="0" y="367881"/>
            <a:ext cx="4846216" cy="91956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1800" dirty="0"/>
              <a:t>返回地址处用</a:t>
            </a:r>
            <a:r>
              <a:rPr lang="en-US" altLang="zh-CN" sz="1800" dirty="0"/>
              <a:t>0x40075a</a:t>
            </a:r>
            <a:r>
              <a:rPr lang="zh-CN" altLang="en-US" sz="1800" dirty="0"/>
              <a:t>覆盖。</a:t>
            </a: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1800" dirty="0"/>
              <a:t>因为图中</a:t>
            </a:r>
            <a:r>
              <a:rPr lang="en-US" altLang="zh-CN" sz="1800" dirty="0"/>
              <a:t>call</a:t>
            </a:r>
            <a:r>
              <a:rPr lang="zh-CN" altLang="en-US" sz="1800" dirty="0"/>
              <a:t>执行完后 要判断</a:t>
            </a:r>
            <a:r>
              <a:rPr lang="en-US" altLang="zh-CN" sz="1800" dirty="0" err="1"/>
              <a:t>rbx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rbp</a:t>
            </a:r>
            <a:r>
              <a:rPr lang="zh-CN" altLang="en-US" sz="1800" dirty="0"/>
              <a:t>是否相等，不等要继续循环，所以这里让</a:t>
            </a:r>
            <a:r>
              <a:rPr lang="en-US" altLang="zh-CN" sz="1800" dirty="0" err="1"/>
              <a:t>rbx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rbp</a:t>
            </a:r>
            <a:r>
              <a:rPr lang="zh-CN" altLang="en-US" sz="1800" dirty="0"/>
              <a:t>为</a:t>
            </a:r>
            <a:r>
              <a:rPr lang="en-US" altLang="zh-CN" sz="1800" dirty="0"/>
              <a:t>1</a:t>
            </a:r>
            <a:r>
              <a:rPr lang="zh-CN" altLang="en-US" sz="1800" dirty="0"/>
              <a:t>就绕过了循环判断。所以覆盖完返回地址后继续用</a:t>
            </a:r>
            <a:r>
              <a:rPr lang="en-US" altLang="zh-CN" sz="1800" dirty="0"/>
              <a:t>0x0</a:t>
            </a:r>
            <a:r>
              <a:rPr lang="zh-CN" altLang="en-US" sz="1800" dirty="0"/>
              <a:t>和</a:t>
            </a:r>
            <a:r>
              <a:rPr lang="en-US" altLang="zh-CN" sz="1800" dirty="0"/>
              <a:t>0x1</a:t>
            </a:r>
            <a:r>
              <a:rPr lang="zh-CN" altLang="en-US" sz="1800" dirty="0"/>
              <a:t>填充，这样</a:t>
            </a:r>
            <a:r>
              <a:rPr lang="en-US" altLang="zh-CN" sz="1800" dirty="0"/>
              <a:t>pop</a:t>
            </a:r>
            <a:r>
              <a:rPr lang="zh-CN" altLang="en-US" sz="1800" dirty="0"/>
              <a:t>时就可以覆盖掉 </a:t>
            </a:r>
            <a:r>
              <a:rPr lang="en-US" altLang="zh-CN" sz="1800" dirty="0" err="1"/>
              <a:t>rbx,rbp</a:t>
            </a: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1800" dirty="0"/>
              <a:t>接下来用</a:t>
            </a:r>
            <a:r>
              <a:rPr lang="en-US" altLang="zh-CN" sz="1800" dirty="0" err="1"/>
              <a:t>printf</a:t>
            </a:r>
            <a:r>
              <a:rPr lang="zh-CN" altLang="en-US" sz="1800" dirty="0"/>
              <a:t>的</a:t>
            </a:r>
            <a:r>
              <a:rPr lang="en-US" altLang="zh-CN" sz="1800" dirty="0"/>
              <a:t>got</a:t>
            </a:r>
            <a:r>
              <a:rPr lang="zh-CN" altLang="en-US" sz="1800" dirty="0"/>
              <a:t>地址填充，这样可以</a:t>
            </a:r>
            <a:r>
              <a:rPr lang="en-US" altLang="zh-CN" sz="1800" dirty="0"/>
              <a:t>pop</a:t>
            </a:r>
            <a:r>
              <a:rPr lang="zh-CN" altLang="en-US" sz="1800" dirty="0"/>
              <a:t>给</a:t>
            </a:r>
            <a:r>
              <a:rPr lang="en-US" altLang="zh-CN" sz="1800" dirty="0"/>
              <a:t>r12</a:t>
            </a:r>
            <a:r>
              <a:rPr lang="zh-CN" altLang="en-US" sz="1800" dirty="0"/>
              <a:t>，刚好</a:t>
            </a:r>
            <a:r>
              <a:rPr lang="en-US" altLang="zh-CN" sz="1800" dirty="0" err="1"/>
              <a:t>rbx</a:t>
            </a:r>
            <a:r>
              <a:rPr lang="en-US" altLang="zh-CN" sz="1800" dirty="0"/>
              <a:t> 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，然后</a:t>
            </a:r>
            <a:r>
              <a:rPr lang="en-US" altLang="zh-CN" sz="1800" dirty="0"/>
              <a:t>call</a:t>
            </a:r>
            <a:r>
              <a:rPr lang="zh-CN" altLang="en-US" sz="1800" dirty="0"/>
              <a:t>的时候执行</a:t>
            </a:r>
            <a:r>
              <a:rPr lang="en-US" altLang="zh-CN" sz="1800" dirty="0" err="1"/>
              <a:t>printf</a:t>
            </a: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1800" dirty="0"/>
              <a:t>R13</a:t>
            </a:r>
            <a:r>
              <a:rPr lang="zh-CN" altLang="en-US" sz="1800" dirty="0"/>
              <a:t>传给了</a:t>
            </a:r>
            <a:r>
              <a:rPr lang="en-US" altLang="zh-CN" sz="1800" dirty="0" err="1"/>
              <a:t>edx</a:t>
            </a:r>
            <a:r>
              <a:rPr lang="en-US" altLang="zh-CN" sz="1800" dirty="0"/>
              <a:t> </a:t>
            </a:r>
            <a:r>
              <a:rPr lang="zh-CN" altLang="en-US" sz="1800" dirty="0"/>
              <a:t>这里并没什么作用，因此就用</a:t>
            </a:r>
            <a:r>
              <a:rPr lang="en-US" altLang="zh-CN" sz="1800" dirty="0"/>
              <a:t>0x0</a:t>
            </a:r>
            <a:r>
              <a:rPr lang="zh-CN" altLang="en-US" sz="1800" dirty="0"/>
              <a:t>填充</a:t>
            </a: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1800" dirty="0"/>
              <a:t>R14</a:t>
            </a:r>
            <a:r>
              <a:rPr lang="zh-CN" altLang="en-US" sz="1800" dirty="0"/>
              <a:t>传给了</a:t>
            </a:r>
            <a:r>
              <a:rPr lang="en-US" altLang="zh-CN" sz="1800" dirty="0"/>
              <a:t>RSI </a:t>
            </a:r>
            <a:r>
              <a:rPr lang="zh-CN" altLang="en-US" sz="1800" dirty="0"/>
              <a:t>是我们想要打印的地址，这里打印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 got</a:t>
            </a:r>
            <a:r>
              <a:rPr lang="zh-CN" altLang="en-US" sz="1800" dirty="0"/>
              <a:t>表地址指向的内容，所以用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 got</a:t>
            </a:r>
            <a:r>
              <a:rPr lang="zh-CN" altLang="en-US" sz="1800" dirty="0"/>
              <a:t>表地址覆盖</a:t>
            </a: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1800" dirty="0"/>
              <a:t>R15</a:t>
            </a:r>
            <a:r>
              <a:rPr lang="zh-CN" altLang="en-US" sz="1800" dirty="0"/>
              <a:t>传给了</a:t>
            </a:r>
            <a:r>
              <a:rPr lang="en-US" altLang="zh-CN" sz="1800" dirty="0" err="1"/>
              <a:t>edi</a:t>
            </a:r>
            <a:r>
              <a:rPr lang="zh-CN" altLang="en-US" sz="1800" dirty="0"/>
              <a:t>，对于</a:t>
            </a:r>
            <a:r>
              <a:rPr lang="en-US" altLang="zh-CN" sz="1800" dirty="0" err="1"/>
              <a:t>printf</a:t>
            </a:r>
            <a:r>
              <a:rPr lang="zh-CN" altLang="en-US" sz="1800" dirty="0"/>
              <a:t>来说他是一个格式化串，直接就用</a:t>
            </a:r>
            <a:r>
              <a:rPr lang="en-US" altLang="zh-CN" sz="1800" dirty="0" err="1"/>
              <a:t>rop</a:t>
            </a:r>
            <a:r>
              <a:rPr lang="zh-CN" altLang="en-US" sz="1800" dirty="0"/>
              <a:t>里该串的地址</a:t>
            </a:r>
            <a:r>
              <a:rPr lang="en-US" altLang="zh-CN" sz="1800" dirty="0"/>
              <a:t>0x400784</a:t>
            </a:r>
            <a:r>
              <a:rPr lang="zh-CN" altLang="en-US" sz="1800" dirty="0"/>
              <a:t>填充</a:t>
            </a: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1800" dirty="0"/>
              <a:t>Pop r15</a:t>
            </a:r>
            <a:r>
              <a:rPr lang="zh-CN" altLang="en-US" sz="1800" dirty="0"/>
              <a:t>后执行的是</a:t>
            </a:r>
            <a:r>
              <a:rPr lang="en-US" altLang="zh-CN" sz="1800" dirty="0" err="1"/>
              <a:t>retn</a:t>
            </a:r>
            <a:r>
              <a:rPr lang="zh-CN" altLang="en-US" sz="1800" dirty="0"/>
              <a:t>，要返回到</a:t>
            </a:r>
            <a:r>
              <a:rPr lang="en-US" altLang="zh-CN" sz="1800" dirty="0" err="1"/>
              <a:t>rsp</a:t>
            </a:r>
            <a:r>
              <a:rPr lang="zh-CN" altLang="en-US" sz="1800" dirty="0"/>
              <a:t>指向的空间，这里因为我们要跳转到</a:t>
            </a:r>
            <a:r>
              <a:rPr lang="en-US" altLang="zh-CN" sz="1800" dirty="0"/>
              <a:t>0x400740</a:t>
            </a:r>
            <a:r>
              <a:rPr lang="zh-CN" altLang="en-US" sz="1800" dirty="0"/>
              <a:t>去执行</a:t>
            </a:r>
            <a:r>
              <a:rPr lang="en-US" altLang="zh-CN" sz="1800" dirty="0"/>
              <a:t>call</a:t>
            </a:r>
            <a:r>
              <a:rPr lang="zh-CN" altLang="en-US" sz="1800" dirty="0"/>
              <a:t>，所以后面就用</a:t>
            </a:r>
            <a:r>
              <a:rPr lang="en-US" altLang="zh-CN" sz="1800" dirty="0"/>
              <a:t>0x400740</a:t>
            </a:r>
            <a:r>
              <a:rPr lang="zh-CN" altLang="en-US" sz="1800" dirty="0"/>
              <a:t>来填充</a:t>
            </a: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1800" dirty="0"/>
              <a:t>Call</a:t>
            </a:r>
            <a:r>
              <a:rPr lang="zh-CN" altLang="en-US" sz="1800" dirty="0"/>
              <a:t>执行完后，还要执行一个“</a:t>
            </a:r>
            <a:r>
              <a:rPr lang="en-US" altLang="zh-CN" sz="1800" dirty="0"/>
              <a:t>add </a:t>
            </a:r>
            <a:r>
              <a:rPr lang="en-US" altLang="zh-CN" sz="1800" dirty="0" err="1"/>
              <a:t>rsp</a:t>
            </a:r>
            <a:r>
              <a:rPr lang="en-US" altLang="zh-CN" sz="1800" dirty="0"/>
              <a:t> ,8”</a:t>
            </a:r>
            <a:r>
              <a:rPr lang="zh-CN" altLang="en-US" sz="1800" dirty="0"/>
              <a:t>和</a:t>
            </a:r>
            <a:r>
              <a:rPr lang="en-US" altLang="zh-CN" sz="1800" dirty="0"/>
              <a:t>6</a:t>
            </a:r>
            <a:r>
              <a:rPr lang="zh-CN" altLang="en-US" sz="1800" dirty="0"/>
              <a:t>次</a:t>
            </a:r>
            <a:r>
              <a:rPr lang="en-US" altLang="zh-CN" sz="1800" dirty="0"/>
              <a:t>pop</a:t>
            </a:r>
            <a:r>
              <a:rPr lang="zh-CN" altLang="en-US" sz="1800" dirty="0"/>
              <a:t>，然后返回，那么我们在后面再布置</a:t>
            </a:r>
            <a:r>
              <a:rPr lang="en-US" altLang="zh-CN" sz="1800" dirty="0"/>
              <a:t>7</a:t>
            </a:r>
            <a:r>
              <a:rPr lang="zh-CN" altLang="en-US" sz="1800" dirty="0"/>
              <a:t>个地址，然后返回地址用</a:t>
            </a:r>
            <a:r>
              <a:rPr lang="en-US" altLang="zh-CN" sz="1800" dirty="0" err="1"/>
              <a:t>vuln</a:t>
            </a:r>
            <a:r>
              <a:rPr lang="zh-CN" altLang="en-US" sz="1800" dirty="0"/>
              <a:t>的地址，然后</a:t>
            </a:r>
            <a:r>
              <a:rPr lang="en-US" altLang="zh-CN" sz="1800" dirty="0" err="1"/>
              <a:t>rop</a:t>
            </a:r>
            <a:r>
              <a:rPr lang="en-US" altLang="zh-CN" sz="1800" dirty="0"/>
              <a:t> </a:t>
            </a:r>
            <a:r>
              <a:rPr lang="zh-CN" altLang="en-US" sz="1800" dirty="0"/>
              <a:t>继续跳转到漏洞函数里去，方便后面再操作。所以接下来填充</a:t>
            </a:r>
            <a:r>
              <a:rPr lang="en-US" altLang="zh-CN" sz="1800" dirty="0"/>
              <a:t>7</a:t>
            </a:r>
            <a:r>
              <a:rPr lang="zh-CN" altLang="en-US" sz="1800" dirty="0"/>
              <a:t>个</a:t>
            </a:r>
            <a:r>
              <a:rPr lang="en-US" altLang="zh-CN" sz="1800" dirty="0"/>
              <a:t>0x0</a:t>
            </a:r>
            <a:r>
              <a:rPr lang="zh-CN" altLang="en-US" sz="1800" dirty="0"/>
              <a:t>和</a:t>
            </a:r>
            <a:r>
              <a:rPr lang="en-US" altLang="zh-CN" sz="1800" dirty="0"/>
              <a:t>0x400656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2240" y="3033046"/>
            <a:ext cx="7776864" cy="6530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0272" y="1020416"/>
            <a:ext cx="5904656" cy="1832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0x02 寻找不一致"/>
          <p:cNvSpPr>
            <a:spLocks noGrp="1"/>
          </p:cNvSpPr>
          <p:nvPr>
            <p:ph type="title"/>
          </p:nvPr>
        </p:nvSpPr>
        <p:spPr>
          <a:xfrm>
            <a:off x="1015998" y="0"/>
            <a:ext cx="11988802" cy="887308"/>
          </a:xfrm>
          <a:prstGeom prst="rect">
            <a:avLst/>
          </a:prstGeom>
        </p:spPr>
        <p:txBody>
          <a:bodyPr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zh-CN" altLang="en-US" dirty="0"/>
              <a:t>利用</a:t>
            </a:r>
            <a:r>
              <a:rPr lang="en-US" altLang="zh-CN" dirty="0"/>
              <a:t>ROP</a:t>
            </a:r>
            <a:r>
              <a:rPr lang="zh-CN" altLang="en-US" dirty="0"/>
              <a:t>获得</a:t>
            </a:r>
            <a:r>
              <a:rPr lang="en-US" altLang="zh-CN" dirty="0"/>
              <a:t>SYSTEM</a:t>
            </a:r>
            <a:r>
              <a:rPr lang="zh-CN" altLang="en-US" dirty="0"/>
              <a:t>函数地址</a:t>
            </a:r>
            <a:endParaRPr dirty="0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36" y="1204392"/>
            <a:ext cx="7965924" cy="813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标注 1"/>
          <p:cNvSpPr/>
          <p:nvPr/>
        </p:nvSpPr>
        <p:spPr>
          <a:xfrm>
            <a:off x="10390832" y="3724672"/>
            <a:ext cx="2088232" cy="720080"/>
          </a:xfrm>
          <a:prstGeom prst="wedgeRectCallout">
            <a:avLst>
              <a:gd name="adj1" fmla="val -135244"/>
              <a:gd name="adj2" fmla="val 566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/>
              <a:t>0x600af0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873502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Picture 4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04392"/>
            <a:ext cx="13004800" cy="8549208"/>
          </a:xfrm>
          <a:prstGeom prst="rect">
            <a:avLst/>
          </a:prstGeom>
          <a:noFill/>
        </p:spPr>
      </p:pic>
      <p:sp>
        <p:nvSpPr>
          <p:cNvPr id="9" name="深入研究与攻击面相关的知识，熟悉本地调用、远程访问目标的方法…"/>
          <p:cNvSpPr/>
          <p:nvPr/>
        </p:nvSpPr>
        <p:spPr>
          <a:xfrm>
            <a:off x="32220" y="574123"/>
            <a:ext cx="11903000" cy="4240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2400" dirty="0"/>
              <a:t>栈里并没有按我们预期的样子填充数据</a:t>
            </a:r>
            <a:r>
              <a:rPr lang="en-US" altLang="zh-CN" sz="2400" dirty="0"/>
              <a:t>???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深入研究与攻击面相关的知识，熟悉本地调用、远程访问目标的方法…"/>
          <p:cNvSpPr/>
          <p:nvPr/>
        </p:nvSpPr>
        <p:spPr>
          <a:xfrm>
            <a:off x="338810" y="2062167"/>
            <a:ext cx="4291382" cy="6702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2400" dirty="0"/>
              <a:t>突然发现，不用直接传</a:t>
            </a:r>
            <a:r>
              <a:rPr lang="en-US" altLang="zh-CN" sz="2400" dirty="0"/>
              <a:t>0x600af0</a:t>
            </a:r>
            <a:r>
              <a:rPr lang="zh-CN" altLang="en-US" sz="2400" dirty="0"/>
              <a:t>进去啊，可以配合</a:t>
            </a:r>
            <a:r>
              <a:rPr lang="en-US" altLang="zh-CN" sz="2400" dirty="0" err="1"/>
              <a:t>rbx</a:t>
            </a:r>
            <a:r>
              <a:rPr lang="en-US" altLang="zh-CN" sz="2400" dirty="0"/>
              <a:t>*8 </a:t>
            </a:r>
            <a:r>
              <a:rPr lang="zh-CN" altLang="en-US" sz="2400" dirty="0"/>
              <a:t>变换 然后</a:t>
            </a:r>
            <a:r>
              <a:rPr lang="en-US" altLang="zh-CN" sz="2400" dirty="0"/>
              <a:t>r12</a:t>
            </a:r>
            <a:r>
              <a:rPr lang="zh-CN" altLang="en-US" sz="2400" dirty="0"/>
              <a:t>变成一个其他的没有</a:t>
            </a:r>
            <a:r>
              <a:rPr lang="en-US" altLang="zh-CN" sz="2400" dirty="0"/>
              <a:t>0x0a</a:t>
            </a:r>
            <a:r>
              <a:rPr lang="zh-CN" altLang="en-US" sz="2400" dirty="0"/>
              <a:t>字节的值就可以了。</a:t>
            </a:r>
            <a:endParaRPr lang="en-US" altLang="zh-CN" sz="24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24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2400" dirty="0"/>
              <a:t>这时</a:t>
            </a:r>
            <a:r>
              <a:rPr lang="en-US" altLang="zh-CN" sz="2400" dirty="0"/>
              <a:t>r12=0x600af0-rbx*8</a:t>
            </a:r>
            <a:r>
              <a:rPr lang="zh-CN" altLang="en-US" sz="2400" dirty="0"/>
              <a:t>，如果要改变到</a:t>
            </a:r>
            <a:r>
              <a:rPr lang="en-US" altLang="zh-CN" sz="2400" dirty="0"/>
              <a:t>0x0a</a:t>
            </a:r>
            <a:r>
              <a:rPr lang="zh-CN" altLang="en-US" sz="2400" dirty="0"/>
              <a:t>字节，那么需要</a:t>
            </a:r>
            <a:r>
              <a:rPr lang="en-US" altLang="zh-CN" sz="2400" dirty="0" err="1"/>
              <a:t>rbx</a:t>
            </a:r>
            <a:r>
              <a:rPr lang="en-US" altLang="zh-CN" sz="2400" dirty="0"/>
              <a:t>*8&gt;0xf0=&gt;</a:t>
            </a:r>
            <a:r>
              <a:rPr lang="en-US" altLang="zh-CN" sz="2400" dirty="0" err="1"/>
              <a:t>rbx</a:t>
            </a:r>
            <a:r>
              <a:rPr lang="en-US" altLang="zh-CN" sz="2400" dirty="0"/>
              <a:t>&gt;0xf0/8 =&gt;</a:t>
            </a:r>
            <a:r>
              <a:rPr lang="en-US" altLang="zh-CN" sz="2400" dirty="0" err="1"/>
              <a:t>rbx</a:t>
            </a:r>
            <a:r>
              <a:rPr lang="en-US" altLang="zh-CN" sz="2400" dirty="0"/>
              <a:t>&gt;0x1e,</a:t>
            </a:r>
            <a:r>
              <a:rPr lang="zh-CN" altLang="en-US" sz="2400" dirty="0"/>
              <a:t>这里不防取</a:t>
            </a:r>
            <a:r>
              <a:rPr lang="en-US" altLang="zh-CN" sz="2400" dirty="0" err="1"/>
              <a:t>rbx</a:t>
            </a:r>
            <a:r>
              <a:rPr lang="en-US" altLang="zh-CN" sz="2400" dirty="0"/>
              <a:t>=0x1f=&gt;r12=0x600af0-0xf8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24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2400" dirty="0"/>
              <a:t>为了不有任何</a:t>
            </a:r>
            <a:r>
              <a:rPr lang="en-US" altLang="zh-CN" sz="2400" dirty="0"/>
              <a:t>0x0a</a:t>
            </a:r>
            <a:r>
              <a:rPr lang="zh-CN" altLang="en-US" sz="2400" dirty="0"/>
              <a:t>字节，接下来我们把要打印的地址变成</a:t>
            </a:r>
            <a:r>
              <a:rPr lang="en-US" altLang="zh-CN" sz="2400" dirty="0"/>
              <a:t>gets </a:t>
            </a:r>
            <a:r>
              <a:rPr lang="zh-CN" altLang="en-US" sz="2400" dirty="0"/>
              <a:t>的地址，通过它和</a:t>
            </a:r>
            <a:r>
              <a:rPr lang="en-US" altLang="zh-CN" sz="2400" dirty="0"/>
              <a:t>system</a:t>
            </a:r>
            <a:r>
              <a:rPr lang="zh-CN" altLang="en-US" sz="2400" dirty="0"/>
              <a:t>的偏移也可以计算出</a:t>
            </a:r>
            <a:r>
              <a:rPr lang="en-US" altLang="zh-CN" sz="2400" dirty="0"/>
              <a:t>system</a:t>
            </a:r>
            <a:r>
              <a:rPr lang="zh-CN" altLang="en-US" sz="2400" dirty="0"/>
              <a:t>地址来。</a:t>
            </a:r>
            <a:endParaRPr lang="en-US" altLang="zh-CN" sz="2400" dirty="0"/>
          </a:p>
        </p:txBody>
      </p:sp>
      <p:sp>
        <p:nvSpPr>
          <p:cNvPr id="5" name="0x02 寻找不一致"/>
          <p:cNvSpPr>
            <a:spLocks noGrp="1"/>
          </p:cNvSpPr>
          <p:nvPr>
            <p:ph type="title"/>
          </p:nvPr>
        </p:nvSpPr>
        <p:spPr>
          <a:xfrm>
            <a:off x="525736" y="556320"/>
            <a:ext cx="11988802" cy="887308"/>
          </a:xfrm>
          <a:prstGeom prst="rect">
            <a:avLst/>
          </a:prstGeom>
        </p:spPr>
        <p:txBody>
          <a:bodyPr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zh-CN" altLang="en-US" dirty="0"/>
              <a:t>调整策略</a:t>
            </a:r>
            <a:endParaRPr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4208" y="1852464"/>
            <a:ext cx="8136904" cy="7488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696" y="1348408"/>
            <a:ext cx="13004800" cy="8280920"/>
          </a:xfrm>
          <a:prstGeom prst="rect">
            <a:avLst/>
          </a:prstGeom>
          <a:noFill/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696" y="1403226"/>
            <a:ext cx="6192688" cy="808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0x02 寻找不一致"/>
          <p:cNvSpPr>
            <a:spLocks noGrp="1"/>
          </p:cNvSpPr>
          <p:nvPr>
            <p:ph type="title"/>
          </p:nvPr>
        </p:nvSpPr>
        <p:spPr>
          <a:xfrm>
            <a:off x="525736" y="556320"/>
            <a:ext cx="11988802" cy="887308"/>
          </a:xfrm>
          <a:prstGeom prst="rect">
            <a:avLst/>
          </a:prstGeom>
        </p:spPr>
        <p:txBody>
          <a:bodyPr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zh-CN" altLang="en-US" dirty="0"/>
              <a:t>成功布置好栈数据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7458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32384"/>
            <a:ext cx="13004800" cy="6532984"/>
          </a:xfrm>
          <a:prstGeom prst="rect">
            <a:avLst/>
          </a:prstGeom>
          <a:noFill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720" y="5092824"/>
            <a:ext cx="50387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18446" y="340296"/>
            <a:ext cx="130086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进程发出了一个它准备退出的信号，好吧不跟我们玩了！</a:t>
            </a:r>
          </a:p>
        </p:txBody>
      </p:sp>
      <p:sp>
        <p:nvSpPr>
          <p:cNvPr id="8" name="矩形 7"/>
          <p:cNvSpPr/>
          <p:nvPr/>
        </p:nvSpPr>
        <p:spPr>
          <a:xfrm>
            <a:off x="597744" y="8045152"/>
            <a:ext cx="118093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漏洞分析调试就是一个让人兴奋与崩溃并存的事情，保持耐心，收拾好心情，我们再来分析分析！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04800" cy="5956920"/>
          </a:xfrm>
          <a:prstGeom prst="rect">
            <a:avLst/>
          </a:prstGeom>
          <a:noFill/>
        </p:spPr>
      </p:pic>
      <p:pic>
        <p:nvPicPr>
          <p:cNvPr id="74756" name="Picture 4" descr="im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00936"/>
            <a:ext cx="13004800" cy="3652664"/>
          </a:xfrm>
          <a:prstGeom prst="rect">
            <a:avLst/>
          </a:prstGeom>
          <a:noFill/>
        </p:spPr>
      </p:pic>
      <p:cxnSp>
        <p:nvCxnSpPr>
          <p:cNvPr id="10" name="直接连接符 9"/>
          <p:cNvCxnSpPr/>
          <p:nvPr/>
        </p:nvCxnSpPr>
        <p:spPr>
          <a:xfrm>
            <a:off x="9742760" y="484312"/>
            <a:ext cx="1728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470952" y="484312"/>
            <a:ext cx="0" cy="6120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966896" y="6604992"/>
            <a:ext cx="5040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38104" y="2356520"/>
            <a:ext cx="3024336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跟进我们构造的</a:t>
            </a:r>
            <a:r>
              <a:rPr lang="en-US" altLang="zh-CN" dirty="0" err="1">
                <a:solidFill>
                  <a:srgbClr val="FF0000"/>
                </a:solidFill>
              </a:rPr>
              <a:t>printf</a:t>
            </a:r>
            <a:r>
              <a:rPr lang="zh-CN" altLang="en-US" dirty="0">
                <a:solidFill>
                  <a:srgbClr val="FF0000"/>
                </a:solidFill>
              </a:rPr>
              <a:t>函数的情景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46216" y="8405192"/>
            <a:ext cx="2880320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跟进正常的</a:t>
            </a:r>
            <a:r>
              <a:rPr lang="en-US" altLang="zh-CN" dirty="0" err="1">
                <a:solidFill>
                  <a:srgbClr val="FF0000"/>
                </a:solidFill>
              </a:rPr>
              <a:t>printf</a:t>
            </a:r>
            <a:r>
              <a:rPr lang="zh-CN" altLang="en-US" dirty="0">
                <a:solidFill>
                  <a:srgbClr val="FF0000"/>
                </a:solidFill>
              </a:rPr>
              <a:t>函数的情景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深入研究与攻击面相关的知识，熟悉本地调用、远程访问目标的方法…"/>
          <p:cNvSpPr/>
          <p:nvPr/>
        </p:nvSpPr>
        <p:spPr>
          <a:xfrm>
            <a:off x="381720" y="628328"/>
            <a:ext cx="7704856" cy="1901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2400" dirty="0"/>
              <a:t>前面完全没有能控制</a:t>
            </a:r>
            <a:r>
              <a:rPr lang="en-US" altLang="zh-CN" sz="2400" dirty="0" err="1"/>
              <a:t>rax</a:t>
            </a:r>
            <a:r>
              <a:rPr lang="zh-CN" altLang="en-US" sz="2400" dirty="0"/>
              <a:t>的地方，那么怎么办呢？</a:t>
            </a:r>
            <a:endParaRPr lang="en-US" altLang="zh-CN" sz="2400" dirty="0"/>
          </a:p>
          <a:p>
            <a:pPr marL="268223" indent="-268223" algn="l">
              <a:buClr>
                <a:srgbClr val="929292"/>
              </a:buClr>
              <a:buSzPct val="60000"/>
            </a:pPr>
            <a:endParaRPr lang="en-US" altLang="zh-CN" sz="24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2400" dirty="0"/>
              <a:t>我们在返回执行</a:t>
            </a:r>
            <a:r>
              <a:rPr lang="en-US" altLang="zh-CN" sz="2400" dirty="0"/>
              <a:t>0x40075a</a:t>
            </a:r>
            <a:r>
              <a:rPr lang="zh-CN" altLang="en-US" sz="2400" dirty="0"/>
              <a:t>前，还要找到一处代码片段</a:t>
            </a:r>
            <a:r>
              <a:rPr lang="en-US" altLang="zh-CN" sz="2400" dirty="0"/>
              <a:t>(gadget)</a:t>
            </a:r>
            <a:r>
              <a:rPr lang="zh-CN" altLang="en-US" sz="2400" dirty="0"/>
              <a:t>控制</a:t>
            </a:r>
            <a:r>
              <a:rPr lang="en-US" altLang="zh-CN" sz="2400" dirty="0" err="1"/>
              <a:t>rax</a:t>
            </a:r>
            <a:r>
              <a:rPr lang="zh-CN" altLang="en-US" sz="2400" dirty="0"/>
              <a:t>为</a:t>
            </a:r>
            <a:r>
              <a:rPr lang="en-US" altLang="zh-CN" sz="2400" dirty="0"/>
              <a:t>0</a:t>
            </a:r>
            <a:r>
              <a:rPr lang="zh-CN" altLang="en-US" sz="2400" dirty="0"/>
              <a:t>，然后再跳到</a:t>
            </a:r>
            <a:r>
              <a:rPr lang="en-US" altLang="zh-CN" sz="2400" dirty="0"/>
              <a:t>0x40075a</a:t>
            </a:r>
            <a:r>
              <a:rPr lang="zh-CN" altLang="en-US" sz="2400" dirty="0"/>
              <a:t>处执行。通过搜索，发现了</a:t>
            </a:r>
            <a:r>
              <a:rPr lang="en-US" altLang="zh-CN" sz="2400" dirty="0"/>
              <a:t>0x4005f3 </a:t>
            </a:r>
            <a:r>
              <a:rPr lang="zh-CN" altLang="en-US" sz="2400" dirty="0"/>
              <a:t>处的代码。</a:t>
            </a:r>
            <a:endParaRPr lang="en-US" altLang="zh-CN" sz="2400" dirty="0"/>
          </a:p>
        </p:txBody>
      </p:sp>
      <p:pic>
        <p:nvPicPr>
          <p:cNvPr id="75778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44552"/>
            <a:ext cx="7870552" cy="3024336"/>
          </a:xfrm>
          <a:prstGeom prst="rect">
            <a:avLst/>
          </a:prstGeom>
          <a:noFill/>
        </p:spPr>
      </p:pic>
      <p:sp>
        <p:nvSpPr>
          <p:cNvPr id="12" name="深入研究与攻击面相关的知识，熟悉本地调用、远程访问目标的方法…"/>
          <p:cNvSpPr/>
          <p:nvPr/>
        </p:nvSpPr>
        <p:spPr>
          <a:xfrm>
            <a:off x="0" y="6019637"/>
            <a:ext cx="7704856" cy="26400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2400" dirty="0"/>
              <a:t>这里把</a:t>
            </a:r>
            <a:r>
              <a:rPr lang="en-US" altLang="zh-CN" sz="2400" dirty="0" err="1"/>
              <a:t>eax</a:t>
            </a:r>
            <a:r>
              <a:rPr lang="zh-CN" altLang="en-US" sz="2400" dirty="0"/>
              <a:t>置</a:t>
            </a:r>
            <a:r>
              <a:rPr lang="en-US" altLang="zh-CN" sz="2400" dirty="0"/>
              <a:t>0</a:t>
            </a:r>
            <a:r>
              <a:rPr lang="zh-CN" altLang="en-US" sz="2400" dirty="0"/>
              <a:t>，然后直接跳转到</a:t>
            </a:r>
            <a:r>
              <a:rPr lang="en-US" altLang="zh-CN" sz="2400" dirty="0"/>
              <a:t>pop </a:t>
            </a:r>
            <a:r>
              <a:rPr lang="en-US" altLang="zh-CN" sz="2400" dirty="0" err="1"/>
              <a:t>rbp</a:t>
            </a:r>
            <a:r>
              <a:rPr lang="zh-CN" altLang="en-US" sz="2400" dirty="0"/>
              <a:t>处然后返回，可以满足我们的需求。</a:t>
            </a:r>
            <a:endParaRPr lang="en-US" altLang="zh-CN" sz="24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24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2400" dirty="0"/>
              <a:t>然后我们把返回地址覆盖为</a:t>
            </a:r>
            <a:r>
              <a:rPr lang="en-US" altLang="zh-CN" sz="2400" dirty="0"/>
              <a:t>0x4005f3</a:t>
            </a:r>
            <a:r>
              <a:rPr lang="zh-CN" altLang="en-US" sz="2400" dirty="0"/>
              <a:t>，然后再填充一个</a:t>
            </a:r>
            <a:r>
              <a:rPr lang="en-US" altLang="zh-CN" sz="2400" dirty="0"/>
              <a:t>0x0</a:t>
            </a:r>
            <a:r>
              <a:rPr lang="zh-CN" altLang="en-US" sz="2400" dirty="0"/>
              <a:t>让其</a:t>
            </a:r>
            <a:r>
              <a:rPr lang="en-US" altLang="zh-CN" sz="2400" dirty="0"/>
              <a:t>pop </a:t>
            </a:r>
            <a:r>
              <a:rPr lang="en-US" altLang="zh-CN" sz="2400" dirty="0" err="1"/>
              <a:t>ebp</a:t>
            </a:r>
            <a:r>
              <a:rPr lang="zh-CN" altLang="en-US" sz="2400" dirty="0"/>
              <a:t>用，接着</a:t>
            </a:r>
            <a:r>
              <a:rPr lang="en-US" altLang="zh-CN" sz="2400" dirty="0" err="1"/>
              <a:t>retn</a:t>
            </a:r>
            <a:r>
              <a:rPr lang="zh-CN" altLang="en-US" sz="2400" dirty="0"/>
              <a:t>时返回地址我们就布置为上面的</a:t>
            </a:r>
            <a:r>
              <a:rPr lang="en-US" altLang="zh-CN" sz="2400" dirty="0"/>
              <a:t>0x40075a</a:t>
            </a:r>
            <a:r>
              <a:rPr lang="zh-CN" altLang="en-US" sz="2400" dirty="0"/>
              <a:t>，这样就完成了</a:t>
            </a:r>
            <a:r>
              <a:rPr lang="en-US" altLang="zh-CN" sz="2400" dirty="0" err="1"/>
              <a:t>rax</a:t>
            </a:r>
            <a:r>
              <a:rPr lang="zh-CN" altLang="en-US" sz="2400" dirty="0"/>
              <a:t>指令操作后又跳回去执行</a:t>
            </a:r>
            <a:r>
              <a:rPr lang="en-US" altLang="zh-CN" sz="2400" dirty="0" err="1"/>
              <a:t>printf</a:t>
            </a:r>
            <a:r>
              <a:rPr lang="zh-CN" altLang="en-US" sz="2400" dirty="0"/>
              <a:t>函数了。</a:t>
            </a:r>
            <a:endParaRPr lang="en-US" altLang="zh-CN" sz="2400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14568" y="556320"/>
            <a:ext cx="4990232" cy="806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0x02 寻找不一致"/>
          <p:cNvSpPr>
            <a:spLocks noGrp="1"/>
          </p:cNvSpPr>
          <p:nvPr>
            <p:ph type="title"/>
          </p:nvPr>
        </p:nvSpPr>
        <p:spPr>
          <a:xfrm>
            <a:off x="1015998" y="0"/>
            <a:ext cx="11988802" cy="887308"/>
          </a:xfrm>
          <a:prstGeom prst="rect">
            <a:avLst/>
          </a:prstGeom>
        </p:spPr>
        <p:txBody>
          <a:bodyPr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zh-CN" altLang="en-US" dirty="0"/>
              <a:t>如何执行</a:t>
            </a:r>
            <a:r>
              <a:rPr lang="en-US" altLang="zh-CN" dirty="0"/>
              <a:t>SYSTEM</a:t>
            </a:r>
            <a:r>
              <a:rPr lang="zh-CN" altLang="en-US" dirty="0"/>
              <a:t>函数</a:t>
            </a:r>
            <a:endParaRPr dirty="0"/>
          </a:p>
        </p:txBody>
      </p:sp>
      <p:sp>
        <p:nvSpPr>
          <p:cNvPr id="8" name="深入研究与攻击面相关的知识，熟悉本地调用、远程访问目标的方法…"/>
          <p:cNvSpPr/>
          <p:nvPr/>
        </p:nvSpPr>
        <p:spPr>
          <a:xfrm>
            <a:off x="453728" y="988368"/>
            <a:ext cx="11377264" cy="171670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lnSpc>
                <a:spcPct val="150000"/>
              </a:lnSpc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2000" dirty="0"/>
              <a:t>X64</a:t>
            </a:r>
            <a:r>
              <a:rPr lang="zh-CN" altLang="en-US" sz="2000" dirty="0"/>
              <a:t>系统下，函数的参数都是房子寄存器里的，第一个参数地址放在</a:t>
            </a:r>
            <a:r>
              <a:rPr lang="en-US" altLang="zh-CN" sz="2000" dirty="0" err="1"/>
              <a:t>rdi</a:t>
            </a:r>
            <a:r>
              <a:rPr lang="zh-CN" altLang="en-US" sz="2000" dirty="0"/>
              <a:t>里，这样要执行</a:t>
            </a:r>
            <a:r>
              <a:rPr lang="en-US" altLang="zh-CN" sz="2000" dirty="0" err="1"/>
              <a:t>sytem</a:t>
            </a:r>
            <a:r>
              <a:rPr lang="en-US" altLang="zh-CN" sz="2000" dirty="0"/>
              <a:t>(‘/bin/</a:t>
            </a:r>
            <a:r>
              <a:rPr lang="en-US" altLang="zh-CN" sz="2000" dirty="0" err="1"/>
              <a:t>sh</a:t>
            </a:r>
            <a:r>
              <a:rPr lang="en-US" altLang="zh-CN" sz="2000" dirty="0"/>
              <a:t>’)</a:t>
            </a:r>
            <a:r>
              <a:rPr lang="zh-CN" altLang="en-US" sz="2000" dirty="0"/>
              <a:t>我们就需要找到’</a:t>
            </a:r>
            <a:r>
              <a:rPr lang="en-US" altLang="zh-CN" sz="2000" dirty="0"/>
              <a:t>/bin/</a:t>
            </a:r>
            <a:r>
              <a:rPr lang="en-US" altLang="zh-CN" sz="2000" dirty="0" err="1"/>
              <a:t>sh</a:t>
            </a:r>
            <a:r>
              <a:rPr lang="en-US" altLang="zh-CN" sz="2000" dirty="0"/>
              <a:t>’</a:t>
            </a:r>
            <a:r>
              <a:rPr lang="zh-CN" altLang="en-US" sz="2000" dirty="0"/>
              <a:t>字符串的地址，然后把该地址放到</a:t>
            </a:r>
            <a:r>
              <a:rPr lang="en-US" altLang="zh-CN" sz="2000" dirty="0" err="1"/>
              <a:t>rdi</a:t>
            </a:r>
            <a:r>
              <a:rPr lang="zh-CN" altLang="en-US" sz="2000" dirty="0"/>
              <a:t>再去调用执行</a:t>
            </a:r>
            <a:r>
              <a:rPr lang="en-US" altLang="zh-CN" sz="2000" dirty="0"/>
              <a:t>system </a:t>
            </a:r>
            <a:r>
              <a:rPr lang="zh-CN" altLang="en-US" sz="2000" dirty="0"/>
              <a:t>函数，才能获得</a:t>
            </a:r>
            <a:r>
              <a:rPr lang="en-US" altLang="zh-CN" sz="2000" dirty="0"/>
              <a:t>shell</a:t>
            </a:r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1800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595931455"/>
              </p:ext>
            </p:extLst>
          </p:nvPr>
        </p:nvGraphicFramePr>
        <p:xfrm>
          <a:off x="5638304" y="4300736"/>
          <a:ext cx="7157699" cy="4699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500296353"/>
              </p:ext>
            </p:extLst>
          </p:nvPr>
        </p:nvGraphicFramePr>
        <p:xfrm>
          <a:off x="-266352" y="4156720"/>
          <a:ext cx="8453843" cy="4843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椭圆形标注 4"/>
          <p:cNvSpPr/>
          <p:nvPr/>
        </p:nvSpPr>
        <p:spPr>
          <a:xfrm>
            <a:off x="7654528" y="2284512"/>
            <a:ext cx="4680520" cy="1224136"/>
          </a:xfrm>
          <a:prstGeom prst="wedgeEllipseCallout">
            <a:avLst>
              <a:gd name="adj1" fmla="val -59001"/>
              <a:gd name="adj2" fmla="val 118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位于</a:t>
            </a:r>
            <a:r>
              <a:rPr lang="en-US" altLang="zh-CN" dirty="0"/>
              <a:t>.</a:t>
            </a:r>
            <a:r>
              <a:rPr lang="en-US" altLang="zh-CN" dirty="0" err="1"/>
              <a:t>bss</a:t>
            </a:r>
            <a:r>
              <a:rPr lang="zh-CN" altLang="en-US" dirty="0"/>
              <a:t>段：固定、可写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7495" y="3508648"/>
            <a:ext cx="746125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heeeeen@MS509 Team"/>
          <p:cNvSpPr>
            <a:spLocks noGrp="1"/>
          </p:cNvSpPr>
          <p:nvPr>
            <p:ph type="body" sz="quarter" idx="1"/>
          </p:nvPr>
        </p:nvSpPr>
        <p:spPr>
          <a:xfrm>
            <a:off x="381720" y="7298474"/>
            <a:ext cx="2808312" cy="178138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MS509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2240" y="6749008"/>
            <a:ext cx="756084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heeeeen@MS509 Team"/>
          <p:cNvSpPr>
            <a:spLocks noGrp="1"/>
          </p:cNvSpPr>
          <p:nvPr>
            <p:ph type="body" sz="quarter" idx="1"/>
          </p:nvPr>
        </p:nvSpPr>
        <p:spPr>
          <a:xfrm>
            <a:off x="453728" y="3868904"/>
            <a:ext cx="2808312" cy="178138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PEDIY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6416" y="3663712"/>
            <a:ext cx="4392488" cy="22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02000" y="3927470"/>
            <a:ext cx="2031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B050"/>
                </a:solidFill>
              </a:rPr>
              <a:t>CrackMe</a:t>
            </a:r>
            <a:r>
              <a:rPr lang="zh-CN" altLang="en-US" b="1" dirty="0">
                <a:solidFill>
                  <a:srgbClr val="00B050"/>
                </a:solidFill>
              </a:rPr>
              <a:t>版主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2751" y="4948808"/>
            <a:ext cx="2031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CTF</a:t>
            </a:r>
            <a:r>
              <a:rPr lang="zh-CN" altLang="en-US" b="1" dirty="0">
                <a:solidFill>
                  <a:srgbClr val="00B050"/>
                </a:solidFill>
              </a:rPr>
              <a:t>负责人、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zh-CN" altLang="en-US" b="1" dirty="0">
                <a:solidFill>
                  <a:srgbClr val="00B050"/>
                </a:solidFill>
              </a:rPr>
              <a:t>评委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1999" y="7804447"/>
            <a:ext cx="2031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渗透测试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zh-CN" altLang="en-US" b="1" dirty="0">
                <a:solidFill>
                  <a:srgbClr val="00B050"/>
                </a:solidFill>
              </a:rPr>
              <a:t>工程师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469952" y="4142913"/>
            <a:ext cx="576064" cy="631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469952" y="4774312"/>
            <a:ext cx="576064" cy="390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685976" y="8189167"/>
            <a:ext cx="50405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heeeeen@MS509 Team"/>
          <p:cNvSpPr>
            <a:spLocks noGrp="1"/>
          </p:cNvSpPr>
          <p:nvPr>
            <p:ph type="body" sz="quarter" idx="1"/>
          </p:nvPr>
        </p:nvSpPr>
        <p:spPr>
          <a:xfrm>
            <a:off x="381720" y="1132384"/>
            <a:ext cx="2808312" cy="178138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Sinopec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1031" name="Picture 7" descr="https://imgsa.baidu.com/zhangbai/pic/item/2e2eb9389b504fc23c4c19afe5dde71190ef6d0d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936" y="253798"/>
            <a:ext cx="3312368" cy="28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534476" y="1852464"/>
            <a:ext cx="2031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测井工程师</a:t>
            </a:r>
          </a:p>
        </p:txBody>
      </p:sp>
      <p:cxnSp>
        <p:nvCxnSpPr>
          <p:cNvPr id="16" name="直接箭头连接符 15"/>
          <p:cNvCxnSpPr>
            <a:endCxn id="23" idx="1"/>
          </p:cNvCxnSpPr>
          <p:nvPr/>
        </p:nvCxnSpPr>
        <p:spPr>
          <a:xfrm>
            <a:off x="3046016" y="2067907"/>
            <a:ext cx="14884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85976" y="1278644"/>
            <a:ext cx="2031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2017</a:t>
            </a:r>
            <a:r>
              <a:rPr lang="zh-CN" altLang="en-US" b="1" dirty="0">
                <a:solidFill>
                  <a:srgbClr val="00B050"/>
                </a:solidFill>
              </a:rPr>
              <a:t>年以前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30388" y="7372044"/>
            <a:ext cx="2031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2017</a:t>
            </a:r>
            <a:r>
              <a:rPr lang="zh-CN" altLang="en-US" b="1" dirty="0">
                <a:solidFill>
                  <a:srgbClr val="00B050"/>
                </a:solidFill>
              </a:rPr>
              <a:t>年以后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01998" y="3496583"/>
            <a:ext cx="2031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2006</a:t>
            </a:r>
            <a:r>
              <a:rPr lang="zh-CN" altLang="en-US" b="1" dirty="0">
                <a:solidFill>
                  <a:srgbClr val="00B050"/>
                </a:solidFill>
              </a:rPr>
              <a:t>年开始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01998" y="4588683"/>
            <a:ext cx="2031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2009</a:t>
            </a:r>
            <a:r>
              <a:rPr lang="zh-CN" altLang="en-US" b="1" dirty="0">
                <a:solidFill>
                  <a:srgbClr val="00B050"/>
                </a:solidFill>
              </a:rPr>
              <a:t>年开始</a:t>
            </a:r>
          </a:p>
        </p:txBody>
      </p:sp>
    </p:spTree>
    <p:extLst>
      <p:ext uri="{BB962C8B-B14F-4D97-AF65-F5344CB8AC3E}">
        <p14:creationId xmlns:p14="http://schemas.microsoft.com/office/powerpoint/2010/main" val="589993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深入研究与攻击面相关的知识，熟悉本地调用、远程访问目标的方法…"/>
          <p:cNvSpPr/>
          <p:nvPr/>
        </p:nvSpPr>
        <p:spPr>
          <a:xfrm>
            <a:off x="0" y="1852464"/>
            <a:ext cx="5998344" cy="25784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2800" dirty="0"/>
              <a:t>这里要控制</a:t>
            </a:r>
            <a:endParaRPr lang="en-US" altLang="zh-CN" sz="2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2800" dirty="0"/>
              <a:t>r15=</a:t>
            </a:r>
            <a:r>
              <a:rPr lang="en-US" altLang="zh-CN" sz="2800" dirty="0" err="1"/>
              <a:t>rdi</a:t>
            </a:r>
            <a:r>
              <a:rPr lang="en-US" altLang="zh-CN" sz="2800" dirty="0"/>
              <a:t>=0x600b30</a:t>
            </a:r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2800" dirty="0"/>
              <a:t>r12=</a:t>
            </a:r>
            <a:r>
              <a:rPr lang="en-US" altLang="zh-CN" sz="2800" dirty="0" err="1"/>
              <a:t>getsgot</a:t>
            </a:r>
            <a:endParaRPr lang="en-US" altLang="zh-CN" sz="2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2800" dirty="0" err="1"/>
              <a:t>rbx</a:t>
            </a:r>
            <a:r>
              <a:rPr lang="en-US" altLang="zh-CN" sz="2800" dirty="0"/>
              <a:t>=0</a:t>
            </a:r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2800" dirty="0" err="1"/>
              <a:t>rbp</a:t>
            </a:r>
            <a:r>
              <a:rPr lang="en-US" altLang="zh-CN" sz="2800" dirty="0"/>
              <a:t>=1 </a:t>
            </a:r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2400" dirty="0"/>
          </a:p>
        </p:txBody>
      </p:sp>
      <p:pic>
        <p:nvPicPr>
          <p:cNvPr id="77826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704" y="196280"/>
            <a:ext cx="5688632" cy="1656184"/>
          </a:xfrm>
          <a:prstGeom prst="rect">
            <a:avLst/>
          </a:prstGeom>
          <a:noFill/>
        </p:spPr>
      </p:pic>
      <p:pic>
        <p:nvPicPr>
          <p:cNvPr id="77828" name="Picture 4" descr="im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2360" y="268288"/>
            <a:ext cx="6862440" cy="3816424"/>
          </a:xfrm>
          <a:prstGeom prst="rect">
            <a:avLst/>
          </a:prstGeom>
          <a:noFill/>
        </p:spPr>
      </p:pic>
      <p:cxnSp>
        <p:nvCxnSpPr>
          <p:cNvPr id="9" name="直接箭头连接符 8"/>
          <p:cNvCxnSpPr/>
          <p:nvPr/>
        </p:nvCxnSpPr>
        <p:spPr>
          <a:xfrm>
            <a:off x="3982120" y="916360"/>
            <a:ext cx="46085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3766096" y="1132384"/>
            <a:ext cx="475252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弧形 18"/>
          <p:cNvSpPr/>
          <p:nvPr/>
        </p:nvSpPr>
        <p:spPr>
          <a:xfrm>
            <a:off x="9526736" y="772344"/>
            <a:ext cx="1944216" cy="2952328"/>
          </a:xfrm>
          <a:prstGeom prst="arc">
            <a:avLst>
              <a:gd name="adj1" fmla="val 16200000"/>
              <a:gd name="adj2" fmla="val 520705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28728"/>
            <a:ext cx="4198144" cy="523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18624" y="4300736"/>
            <a:ext cx="4486176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深入研究与攻击面相关的知识，熟悉本地调用、远程访问目标的方法…"/>
          <p:cNvSpPr/>
          <p:nvPr/>
        </p:nvSpPr>
        <p:spPr>
          <a:xfrm>
            <a:off x="5062240" y="4968552"/>
            <a:ext cx="5998344" cy="19629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2000" dirty="0"/>
              <a:t>这里要控制</a:t>
            </a:r>
            <a:endParaRPr lang="en-US" altLang="zh-CN" sz="20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2000" dirty="0"/>
              <a:t>r15=</a:t>
            </a:r>
            <a:r>
              <a:rPr lang="en-US" altLang="zh-CN" sz="2000" dirty="0" err="1"/>
              <a:t>rdi</a:t>
            </a:r>
            <a:r>
              <a:rPr lang="en-US" altLang="zh-CN" sz="2000" dirty="0"/>
              <a:t>=0x600b38</a:t>
            </a:r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2000" dirty="0"/>
              <a:t>r12= 0x600b30 </a:t>
            </a:r>
            <a:r>
              <a:rPr lang="zh-CN" altLang="en-US" sz="2000" dirty="0"/>
              <a:t>（</a:t>
            </a:r>
            <a:r>
              <a:rPr lang="en-US" altLang="zh-CN" sz="2000" dirty="0"/>
              <a:t>system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2000" dirty="0" err="1"/>
              <a:t>rbx</a:t>
            </a:r>
            <a:r>
              <a:rPr lang="en-US" altLang="zh-CN" sz="2000" dirty="0"/>
              <a:t>=0</a:t>
            </a:r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sz="2000" dirty="0" err="1"/>
              <a:t>rbp</a:t>
            </a:r>
            <a:r>
              <a:rPr lang="en-US" altLang="zh-CN" sz="2000" dirty="0"/>
              <a:t>=1 </a:t>
            </a:r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2400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1965896" y="2068488"/>
            <a:ext cx="1800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766096" y="2068488"/>
            <a:ext cx="0" cy="22322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646416" y="5164832"/>
            <a:ext cx="187220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90032" y="2644552"/>
            <a:ext cx="2304256" cy="1107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构造</a:t>
            </a:r>
            <a:r>
              <a:rPr lang="en-US" altLang="zh-CN" dirty="0">
                <a:solidFill>
                  <a:srgbClr val="FF0000"/>
                </a:solidFill>
              </a:rPr>
              <a:t>gets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读入</a:t>
            </a:r>
            <a:r>
              <a:rPr lang="en-US" altLang="zh-CN" dirty="0">
                <a:solidFill>
                  <a:srgbClr val="FF0000"/>
                </a:solidFill>
              </a:rPr>
              <a:t>system</a:t>
            </a:r>
            <a:r>
              <a:rPr lang="zh-CN" altLang="en-US" dirty="0">
                <a:solidFill>
                  <a:srgbClr val="FF0000"/>
                </a:solidFill>
              </a:rPr>
              <a:t>地址和</a:t>
            </a:r>
            <a:r>
              <a:rPr lang="en-US" altLang="zh-CN" dirty="0">
                <a:solidFill>
                  <a:srgbClr val="FF0000"/>
                </a:solidFill>
              </a:rPr>
              <a:t>’/</a:t>
            </a:r>
            <a:r>
              <a:rPr lang="en-US" altLang="zh-CN" dirty="0" err="1">
                <a:solidFill>
                  <a:srgbClr val="FF0000"/>
                </a:solidFill>
              </a:rPr>
              <a:t>binsh</a:t>
            </a:r>
            <a:r>
              <a:rPr lang="en-US" altLang="zh-CN" dirty="0">
                <a:solidFill>
                  <a:srgbClr val="FF0000"/>
                </a:solidFill>
              </a:rPr>
              <a:t>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14368" y="4444752"/>
            <a:ext cx="2304256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构造</a:t>
            </a:r>
            <a:r>
              <a:rPr lang="en-US" altLang="zh-CN" dirty="0">
                <a:solidFill>
                  <a:srgbClr val="FF0000"/>
                </a:solidFill>
              </a:rPr>
              <a:t>system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4270152" y="5740896"/>
            <a:ext cx="64807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8624" y="4372744"/>
            <a:ext cx="432048" cy="359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0336"/>
            <a:ext cx="12407056" cy="8352928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0" y="196280"/>
            <a:ext cx="115932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target.sendline</a:t>
            </a:r>
            <a:r>
              <a:rPr lang="en-US" altLang="zh-CN" dirty="0"/>
              <a:t>(</a:t>
            </a:r>
            <a:r>
              <a:rPr lang="en-US" altLang="zh-CN" dirty="0" err="1"/>
              <a:t>rop</a:t>
            </a:r>
            <a:r>
              <a:rPr lang="en-US" altLang="zh-CN" dirty="0"/>
              <a:t>) </a:t>
            </a:r>
            <a:r>
              <a:rPr lang="zh-CN" altLang="en-US" dirty="0"/>
              <a:t>触发溢出，根据我们的</a:t>
            </a:r>
            <a:r>
              <a:rPr lang="en-US" altLang="zh-CN" dirty="0"/>
              <a:t>ROP</a:t>
            </a:r>
            <a:r>
              <a:rPr lang="zh-CN" altLang="en-US" dirty="0"/>
              <a:t>链执行</a:t>
            </a:r>
            <a:r>
              <a:rPr lang="en-US" altLang="zh-CN" dirty="0"/>
              <a:t>gets</a:t>
            </a:r>
            <a:r>
              <a:rPr lang="zh-CN" altLang="en-US" dirty="0"/>
              <a:t>函数，往</a:t>
            </a:r>
            <a:r>
              <a:rPr lang="en-US" altLang="zh-CN" dirty="0"/>
              <a:t>600b30</a:t>
            </a:r>
            <a:r>
              <a:rPr lang="zh-CN" altLang="en-US" dirty="0"/>
              <a:t>地址处写数据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5776" y="196280"/>
            <a:ext cx="55707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target.sendline</a:t>
            </a:r>
            <a:r>
              <a:rPr lang="en-US" altLang="zh-CN" dirty="0"/>
              <a:t>(p64(</a:t>
            </a:r>
            <a:r>
              <a:rPr lang="en-US" altLang="zh-CN" dirty="0" err="1"/>
              <a:t>sys_addr</a:t>
            </a:r>
            <a:r>
              <a:rPr lang="en-US" altLang="zh-CN" dirty="0"/>
              <a:t>)+'/bin/</a:t>
            </a:r>
            <a:r>
              <a:rPr lang="en-US" altLang="zh-CN" dirty="0" err="1"/>
              <a:t>sh</a:t>
            </a:r>
            <a:r>
              <a:rPr lang="en-US" altLang="zh-CN" dirty="0"/>
              <a:t>')</a:t>
            </a:r>
            <a:endParaRPr lang="zh-CN" altLang="en-US" dirty="0"/>
          </a:p>
        </p:txBody>
      </p:sp>
      <p:pic>
        <p:nvPicPr>
          <p:cNvPr id="81922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44352"/>
            <a:ext cx="13004800" cy="799288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70875" y="196280"/>
            <a:ext cx="44005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继续利用</a:t>
            </a:r>
            <a:r>
              <a:rPr lang="en-US" altLang="zh-CN" dirty="0"/>
              <a:t>ROP</a:t>
            </a:r>
            <a:r>
              <a:rPr lang="zh-CN" altLang="en-US" dirty="0"/>
              <a:t>链执行</a:t>
            </a:r>
            <a:r>
              <a:rPr lang="en-US" altLang="zh-CN" dirty="0"/>
              <a:t>SYSTEM</a:t>
            </a:r>
            <a:r>
              <a:rPr lang="zh-CN" altLang="en-US" dirty="0"/>
              <a:t>函数</a:t>
            </a:r>
          </a:p>
        </p:txBody>
      </p:sp>
      <p:pic>
        <p:nvPicPr>
          <p:cNvPr id="82946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0336"/>
            <a:ext cx="13004800" cy="8568952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6678" y="196280"/>
            <a:ext cx="46089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</a:rPr>
              <a:t>GET SHELL</a:t>
            </a:r>
            <a:r>
              <a:rPr lang="zh-CN" altLang="en-US" sz="5400" dirty="0">
                <a:solidFill>
                  <a:srgbClr val="FF0000"/>
                </a:solidFill>
              </a:rPr>
              <a:t>！</a:t>
            </a:r>
            <a:r>
              <a:rPr lang="en-US" altLang="zh-CN" sz="5400" dirty="0">
                <a:solidFill>
                  <a:srgbClr val="FF0000"/>
                </a:solidFill>
              </a:rPr>
              <a:t> 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83970" name="AutoShape 2" descr="im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3972" name="Picture 4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720" y="1204392"/>
            <a:ext cx="11470952" cy="727280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x01 寻找攻击面"/>
          <p:cNvSpPr>
            <a:spLocks noGrp="1"/>
          </p:cNvSpPr>
          <p:nvPr>
            <p:ph type="title"/>
          </p:nvPr>
        </p:nvSpPr>
        <p:spPr>
          <a:xfrm>
            <a:off x="392854" y="844352"/>
            <a:ext cx="11988802" cy="887308"/>
          </a:xfrm>
          <a:prstGeom prst="rect">
            <a:avLst/>
          </a:prstGeom>
        </p:spPr>
        <p:txBody>
          <a:bodyPr anchor="t"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dirty="0"/>
              <a:t>0x0</a:t>
            </a:r>
            <a:r>
              <a:rPr lang="en-US" dirty="0"/>
              <a:t>2</a:t>
            </a:r>
            <a:r>
              <a:rPr dirty="0"/>
              <a:t> </a:t>
            </a:r>
            <a:r>
              <a:rPr lang="zh-CN" altLang="en-US" dirty="0"/>
              <a:t>格式化漏洞简要分析</a:t>
            </a:r>
            <a:endParaRPr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684" y="2032236"/>
            <a:ext cx="5854328" cy="583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8464" y="2032484"/>
            <a:ext cx="5328592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046016" y="6388968"/>
            <a:ext cx="2304256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任意地址读取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50672" y="6820723"/>
            <a:ext cx="2736304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字符串格式化漏洞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x01 寻找攻击面"/>
          <p:cNvSpPr>
            <a:spLocks noGrp="1"/>
          </p:cNvSpPr>
          <p:nvPr>
            <p:ph type="title"/>
          </p:nvPr>
        </p:nvSpPr>
        <p:spPr>
          <a:xfrm>
            <a:off x="385664" y="700336"/>
            <a:ext cx="11988802" cy="887308"/>
          </a:xfrm>
          <a:prstGeom prst="rect">
            <a:avLst/>
          </a:prstGeom>
        </p:spPr>
        <p:txBody>
          <a:bodyPr anchor="t"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zh-CN" altLang="en-US" dirty="0"/>
              <a:t>开启的保护措施</a:t>
            </a:r>
            <a:endParaRPr dirty="0"/>
          </a:p>
        </p:txBody>
      </p:sp>
      <p:pic>
        <p:nvPicPr>
          <p:cNvPr id="10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0272" y="2428528"/>
            <a:ext cx="6912768" cy="4176464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381720" y="2068488"/>
            <a:ext cx="47525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dirty="0"/>
              <a:t>开启了</a:t>
            </a:r>
            <a:r>
              <a:rPr lang="en-US" altLang="zh-CN" sz="2800" dirty="0"/>
              <a:t>RELR0</a:t>
            </a:r>
            <a:r>
              <a:rPr lang="zh-CN" altLang="en-US" sz="2800" dirty="0"/>
              <a:t>使得我们无法通过覆盖</a:t>
            </a:r>
            <a:r>
              <a:rPr lang="en-US" altLang="zh-CN" sz="2800" dirty="0"/>
              <a:t>GOT</a:t>
            </a:r>
            <a:r>
              <a:rPr lang="zh-CN" altLang="en-US" sz="2800" dirty="0"/>
              <a:t>表来控制程序，开启了</a:t>
            </a:r>
            <a:r>
              <a:rPr lang="en-US" altLang="zh-CN" sz="2800" dirty="0"/>
              <a:t>NX</a:t>
            </a:r>
            <a:r>
              <a:rPr lang="zh-CN" altLang="en-US" sz="2800" dirty="0"/>
              <a:t>使得无法在栈上执行代码。没开启</a:t>
            </a:r>
            <a:r>
              <a:rPr lang="en-US" altLang="zh-CN" sz="2800" dirty="0"/>
              <a:t>PIE </a:t>
            </a:r>
            <a:r>
              <a:rPr lang="zh-CN" altLang="en-US" sz="2800" dirty="0"/>
              <a:t>这样代码段的加载基址是固定的。</a:t>
            </a:r>
            <a:endParaRPr lang="en-US" altLang="zh-CN" sz="2800" dirty="0"/>
          </a:p>
          <a:p>
            <a:pPr algn="l"/>
            <a:r>
              <a:rPr lang="zh-CN" altLang="en-US" sz="2800" dirty="0"/>
              <a:t/>
            </a:r>
            <a:br>
              <a:rPr lang="zh-CN" altLang="en-US" sz="2800" dirty="0"/>
            </a:br>
            <a:r>
              <a:rPr lang="zh-CN" altLang="en-US" sz="2800" dirty="0"/>
              <a:t>根据漏洞信息和开启的保护措施的情况，我们现在能做的就是可以打印</a:t>
            </a:r>
            <a:r>
              <a:rPr lang="en-US" altLang="zh-CN" sz="2800" dirty="0" err="1"/>
              <a:t>libc</a:t>
            </a:r>
            <a:r>
              <a:rPr lang="zh-CN" altLang="en-US" sz="2800" dirty="0"/>
              <a:t>里的函数地址。由于提供了</a:t>
            </a:r>
            <a:r>
              <a:rPr lang="en-US" altLang="zh-CN" sz="2800" dirty="0" err="1"/>
              <a:t>libc.so</a:t>
            </a:r>
            <a:r>
              <a:rPr lang="zh-CN" altLang="en-US" sz="2800" dirty="0"/>
              <a:t>因此同时也可以得到</a:t>
            </a:r>
            <a:r>
              <a:rPr lang="en-US" altLang="zh-CN" sz="2800" dirty="0"/>
              <a:t>LIBC</a:t>
            </a:r>
            <a:r>
              <a:rPr lang="zh-CN" altLang="en-US" sz="2800" dirty="0"/>
              <a:t>的加载基址</a:t>
            </a:r>
          </a:p>
        </p:txBody>
      </p:sp>
    </p:spTree>
    <p:extLst>
      <p:ext uri="{BB962C8B-B14F-4D97-AF65-F5344CB8AC3E}">
        <p14:creationId xmlns:p14="http://schemas.microsoft.com/office/powerpoint/2010/main" val="17924377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x01 寻找攻击面"/>
          <p:cNvSpPr>
            <a:spLocks noGrp="1"/>
          </p:cNvSpPr>
          <p:nvPr>
            <p:ph type="title"/>
          </p:nvPr>
        </p:nvSpPr>
        <p:spPr>
          <a:xfrm>
            <a:off x="453728" y="412304"/>
            <a:ext cx="11988802" cy="887308"/>
          </a:xfrm>
          <a:prstGeom prst="rect">
            <a:avLst/>
          </a:prstGeom>
        </p:spPr>
        <p:txBody>
          <a:bodyPr anchor="t"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dirty="0"/>
              <a:t>0x0</a:t>
            </a:r>
            <a:r>
              <a:rPr lang="en-US" dirty="0"/>
              <a:t>2</a:t>
            </a:r>
            <a:r>
              <a:rPr dirty="0"/>
              <a:t> </a:t>
            </a:r>
            <a:r>
              <a:rPr lang="zh-CN" altLang="en-US" dirty="0"/>
              <a:t>获得</a:t>
            </a:r>
            <a:r>
              <a:rPr lang="en-US" altLang="zh-CN" dirty="0"/>
              <a:t>LIBC BASE ADDR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813768" y="7541096"/>
            <a:ext cx="10729192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格式化字符串漏洞可以导致任意地址写任意值，但是现在覆盖</a:t>
            </a:r>
            <a:r>
              <a:rPr lang="en-US" altLang="zh-CN" sz="3600" dirty="0">
                <a:solidFill>
                  <a:srgbClr val="FF0000"/>
                </a:solidFill>
              </a:rPr>
              <a:t>GOT</a:t>
            </a:r>
            <a:r>
              <a:rPr lang="zh-CN" altLang="en-US" sz="3600" dirty="0">
                <a:solidFill>
                  <a:srgbClr val="FF0000"/>
                </a:solidFill>
              </a:rPr>
              <a:t>表的方式已经无效了，那么该如何控制程序流程呢？</a:t>
            </a:r>
          </a:p>
        </p:txBody>
      </p:sp>
      <p:pic>
        <p:nvPicPr>
          <p:cNvPr id="86020" name="Picture 4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32384"/>
            <a:ext cx="13004800" cy="1656184"/>
          </a:xfrm>
          <a:prstGeom prst="rect">
            <a:avLst/>
          </a:prstGeom>
          <a:noFill/>
        </p:spPr>
      </p:pic>
      <p:pic>
        <p:nvPicPr>
          <p:cNvPr id="86022" name="Picture 6" descr="im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32584"/>
            <a:ext cx="13004800" cy="4608512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0496"/>
            <a:ext cx="12551072" cy="1584176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0" y="1204392"/>
            <a:ext cx="124790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/>
              <a:t>在执行完</a:t>
            </a:r>
            <a:r>
              <a:rPr lang="en-US" altLang="zh-CN" b="1" dirty="0"/>
              <a:t>leave() </a:t>
            </a:r>
            <a:r>
              <a:rPr lang="zh-CN" altLang="en-US" b="1" dirty="0"/>
              <a:t>函数里的</a:t>
            </a:r>
            <a:r>
              <a:rPr lang="en-US" altLang="zh-CN" b="1" dirty="0" err="1"/>
              <a:t>printf</a:t>
            </a:r>
            <a:r>
              <a:rPr lang="zh-CN" altLang="en-US" b="1" dirty="0"/>
              <a:t>函数后，直接进入了</a:t>
            </a:r>
            <a:r>
              <a:rPr lang="en-US" altLang="zh-CN" b="1" dirty="0"/>
              <a:t>exit()</a:t>
            </a:r>
            <a:r>
              <a:rPr lang="zh-CN" altLang="en-US" b="1" dirty="0"/>
              <a:t>函数，我们在该函数处下断，跟进</a:t>
            </a:r>
            <a:r>
              <a:rPr lang="en-US" altLang="zh-CN" b="1" dirty="0"/>
              <a:t>exit()</a:t>
            </a:r>
            <a:r>
              <a:rPr lang="zh-CN" altLang="en-US" b="1" dirty="0"/>
              <a:t>函数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3796680"/>
            <a:ext cx="32496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F7</a:t>
            </a:r>
            <a:r>
              <a:rPr lang="zh-CN" altLang="en-US" b="1" dirty="0"/>
              <a:t>跟进</a:t>
            </a:r>
            <a:r>
              <a:rPr lang="en-US" altLang="zh-CN" b="1" dirty="0"/>
              <a:t>call</a:t>
            </a:r>
            <a:r>
              <a:rPr lang="zh-CN" altLang="en-US" b="1" dirty="0"/>
              <a:t>有如下代码：</a:t>
            </a:r>
            <a:endParaRPr lang="zh-CN" altLang="en-US" dirty="0"/>
          </a:p>
        </p:txBody>
      </p:sp>
      <p:pic>
        <p:nvPicPr>
          <p:cNvPr id="88068" name="Picture 4" descr="im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28728"/>
            <a:ext cx="12479064" cy="496855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41960" y="214760"/>
            <a:ext cx="828092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覆盖系统调用</a:t>
            </a:r>
            <a:r>
              <a:rPr lang="en-US" altLang="zh-CN" sz="3600" dirty="0" err="1">
                <a:solidFill>
                  <a:srgbClr val="D93F2A"/>
                </a:solidFill>
                <a:latin typeface="Lantinghei SC Demibold"/>
                <a:ea typeface="Lantinghei SC Demibold"/>
                <a:cs typeface="Lantinghei SC Demibold"/>
                <a:sym typeface="Lantinghei SC Extralight"/>
              </a:rPr>
              <a:t>kernel_vsyscall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9322713"/>
            <a:ext cx="5400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1" dirty="0"/>
              <a:t>发现最终会调用</a:t>
            </a:r>
            <a:r>
              <a:rPr lang="en-US" altLang="zh-CN" b="1" dirty="0" err="1"/>
              <a:t>sysenter</a:t>
            </a:r>
            <a:r>
              <a:rPr lang="zh-CN" altLang="en-US" b="1" dirty="0"/>
              <a:t>来实现</a:t>
            </a:r>
            <a:r>
              <a:rPr lang="en-US" altLang="zh-CN" b="1" dirty="0"/>
              <a:t>exit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56320"/>
            <a:ext cx="12191032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dirty="0"/>
              <a:t>Call</a:t>
            </a:r>
            <a:r>
              <a:rPr lang="zh-CN" altLang="en-US" sz="1800" dirty="0"/>
              <a:t>调用后面跟的是地址的地址，也就是说内存某处有个地址存放的是</a:t>
            </a:r>
            <a:r>
              <a:rPr lang="en-US" altLang="zh-CN" sz="1800" dirty="0"/>
              <a:t>0xb7760cdc</a:t>
            </a:r>
            <a:r>
              <a:rPr lang="zh-CN" altLang="en-US" sz="1800" dirty="0"/>
              <a:t>，实际上存放</a:t>
            </a:r>
            <a:r>
              <a:rPr lang="en-US" altLang="zh-CN" sz="1800" dirty="0"/>
              <a:t>0xb7760cdc</a:t>
            </a:r>
            <a:r>
              <a:rPr lang="zh-CN" altLang="en-US" sz="1800" dirty="0"/>
              <a:t>的地址就是</a:t>
            </a:r>
            <a:r>
              <a:rPr lang="en-US" altLang="zh-CN" sz="1800" dirty="0"/>
              <a:t>__</a:t>
            </a:r>
            <a:r>
              <a:rPr lang="en-US" altLang="zh-CN" sz="1800" dirty="0" err="1"/>
              <a:t>kernel_vsyscall</a:t>
            </a:r>
            <a:r>
              <a:rPr lang="zh-CN" altLang="en-US" sz="1800" dirty="0"/>
              <a:t>的地址。</a:t>
            </a:r>
            <a:endParaRPr lang="en-US" altLang="zh-CN" sz="1800" dirty="0"/>
          </a:p>
          <a:p>
            <a:pPr algn="l">
              <a:lnSpc>
                <a:spcPct val="150000"/>
              </a:lnSpc>
            </a:pPr>
            <a:r>
              <a:rPr lang="zh-CN" altLang="en-US" sz="1800" dirty="0"/>
              <a:t>如果覆盖这个地址指向的内容，那么程序在进行系统调用的时候，就可以被我们控制。</a:t>
            </a:r>
            <a:endParaRPr lang="en-US" altLang="zh-CN" sz="1800" dirty="0"/>
          </a:p>
          <a:p>
            <a:pPr algn="l">
              <a:lnSpc>
                <a:spcPct val="150000"/>
              </a:lnSpc>
            </a:pPr>
            <a:r>
              <a:rPr lang="zh-CN" altLang="en-US" sz="1800" b="1" dirty="0"/>
              <a:t>那么</a:t>
            </a:r>
            <a:r>
              <a:rPr lang="en-US" altLang="zh-CN" sz="1800" b="1" dirty="0" err="1"/>
              <a:t>kernel_vsyscall</a:t>
            </a:r>
            <a:r>
              <a:rPr lang="zh-CN" altLang="en-US" sz="1800" b="1" dirty="0"/>
              <a:t>的地址是多少呢？</a:t>
            </a:r>
          </a:p>
        </p:txBody>
      </p:sp>
      <p:pic>
        <p:nvPicPr>
          <p:cNvPr id="89090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4512"/>
            <a:ext cx="12335048" cy="5472608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381720" y="7973144"/>
            <a:ext cx="11305256" cy="155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可以得知</a:t>
            </a:r>
            <a:r>
              <a:rPr lang="en-US" altLang="zh-CN" dirty="0" err="1"/>
              <a:t>kernel_vsyscall</a:t>
            </a:r>
            <a:r>
              <a:rPr lang="zh-CN" altLang="en-US" dirty="0"/>
              <a:t>的地址为</a:t>
            </a:r>
            <a:r>
              <a:rPr lang="en-US" altLang="zh-CN" dirty="0"/>
              <a:t>0xb75d78e0</a:t>
            </a:r>
            <a:r>
              <a:rPr lang="zh-CN" altLang="en-US" dirty="0"/>
              <a:t>，实际中还有两处也可以搜索到这个数据，但是实践证明都不是</a:t>
            </a:r>
            <a:r>
              <a:rPr lang="en-US" altLang="zh-CN" dirty="0"/>
              <a:t>__</a:t>
            </a:r>
            <a:r>
              <a:rPr lang="en-US" altLang="zh-CN" dirty="0" err="1"/>
              <a:t>kernel_vsyscall</a:t>
            </a:r>
            <a:r>
              <a:rPr lang="zh-CN" altLang="en-US" dirty="0"/>
              <a:t>的地址。这样我们可以利用这个地址和</a:t>
            </a:r>
            <a:r>
              <a:rPr lang="en-US" altLang="zh-CN" dirty="0" err="1"/>
              <a:t>printf</a:t>
            </a:r>
            <a:r>
              <a:rPr lang="zh-CN" altLang="en-US" dirty="0"/>
              <a:t>函数地址的偏移，来定位其真实地址。</a:t>
            </a:r>
            <a:r>
              <a:rPr lang="zh-CN" altLang="en-US" dirty="0">
                <a:solidFill>
                  <a:srgbClr val="FF0000"/>
                </a:solidFill>
              </a:rPr>
              <a:t>并且这个偏移和操作系统的版本有关。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02200" y="-38100"/>
            <a:ext cx="482453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定位 </a:t>
            </a:r>
            <a:r>
              <a:rPr lang="en-US" altLang="zh-CN" sz="3600" dirty="0" err="1">
                <a:solidFill>
                  <a:srgbClr val="FF0000"/>
                </a:solidFill>
              </a:rPr>
              <a:t>syscall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目 录"/>
          <p:cNvSpPr>
            <a:spLocks noGrp="1"/>
          </p:cNvSpPr>
          <p:nvPr>
            <p:ph type="title"/>
          </p:nvPr>
        </p:nvSpPr>
        <p:spPr>
          <a:xfrm>
            <a:off x="741760" y="1276400"/>
            <a:ext cx="11988802" cy="887308"/>
          </a:xfrm>
          <a:prstGeom prst="rect">
            <a:avLst/>
          </a:prstGeom>
        </p:spPr>
        <p:txBody>
          <a:bodyPr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en-US" dirty="0"/>
              <a:t>PWN</a:t>
            </a:r>
            <a:r>
              <a:rPr lang="zh-CN" altLang="en-US" dirty="0"/>
              <a:t>题目中常见的漏洞</a:t>
            </a:r>
            <a:endParaRPr dirty="0"/>
          </a:p>
        </p:txBody>
      </p:sp>
      <p:sp>
        <p:nvSpPr>
          <p:cNvPr id="141" name="漏洞挖掘思想…"/>
          <p:cNvSpPr>
            <a:spLocks noGrp="1"/>
          </p:cNvSpPr>
          <p:nvPr>
            <p:ph type="body" idx="1"/>
          </p:nvPr>
        </p:nvSpPr>
        <p:spPr>
          <a:xfrm>
            <a:off x="309712" y="4012704"/>
            <a:ext cx="4824536" cy="1254513"/>
          </a:xfrm>
          <a:prstGeom prst="rect">
            <a:avLst/>
          </a:prstGeom>
        </p:spPr>
        <p:txBody>
          <a:bodyPr/>
          <a:lstStyle/>
          <a:p>
            <a:pPr marL="569310" indent="-569310">
              <a:buClrTx/>
              <a:buSzPct val="100000"/>
              <a:buFontTx/>
              <a:buAutoNum type="arabicPeriod"/>
              <a:defRPr sz="4000">
                <a:solidFill>
                  <a:srgbClr val="FF2600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dirty="0">
                <a:solidFill>
                  <a:srgbClr val="D93F2A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堆栈</a:t>
            </a:r>
            <a:r>
              <a:rPr lang="zh-CN" altLang="en-US" dirty="0">
                <a:solidFill>
                  <a:srgbClr val="C00000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溢出漏洞</a:t>
            </a:r>
            <a:endParaRPr lang="en-US" altLang="zh-CN" dirty="0">
              <a:solidFill>
                <a:srgbClr val="C00000"/>
              </a:solidFill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77BB0D-432A-44F0-8431-34348ED3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260" y="3652664"/>
            <a:ext cx="5092500" cy="511256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62689" y="7181056"/>
            <a:ext cx="65024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Font typeface="Wingdings" pitchFamily="2" charset="2"/>
              <a:buChar char="u"/>
            </a:pP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栈溢出                                       </a:t>
            </a:r>
            <a:r>
              <a:rPr lang="en-US" altLang="zh-CN" sz="2400" dirty="0" err="1">
                <a:solidFill>
                  <a:srgbClr val="FF0000"/>
                </a:solidFill>
              </a:rPr>
              <a:t>strcpy</a:t>
            </a:r>
            <a:r>
              <a:rPr lang="en-US" altLang="zh-CN" sz="2400" dirty="0">
                <a:solidFill>
                  <a:srgbClr val="FF0000"/>
                </a:solidFill>
              </a:rPr>
              <a:t>()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gets()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0832" y="3652664"/>
            <a:ext cx="1728192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160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81720" y="7613104"/>
            <a:ext cx="113052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改写</a:t>
            </a:r>
            <a:r>
              <a:rPr lang="en-US" altLang="zh-CN" dirty="0" err="1">
                <a:solidFill>
                  <a:srgbClr val="FF0000"/>
                </a:solidFill>
              </a:rPr>
              <a:t>syscall</a:t>
            </a:r>
            <a:r>
              <a:rPr lang="zh-CN" altLang="en-US" dirty="0">
                <a:solidFill>
                  <a:srgbClr val="FF0000"/>
                </a:solidFill>
              </a:rPr>
              <a:t>最后一个字节为</a:t>
            </a:r>
            <a:r>
              <a:rPr lang="en-US" altLang="zh-CN" dirty="0">
                <a:solidFill>
                  <a:srgbClr val="FF0000"/>
                </a:solidFill>
              </a:rPr>
              <a:t>0xEE </a:t>
            </a:r>
            <a:r>
              <a:rPr lang="zh-CN" altLang="en-US" dirty="0">
                <a:solidFill>
                  <a:srgbClr val="FF0000"/>
                </a:solidFill>
              </a:rPr>
              <a:t>这样进行系统调用时直接执行</a:t>
            </a:r>
            <a:r>
              <a:rPr lang="en-US" altLang="zh-CN" dirty="0" err="1">
                <a:solidFill>
                  <a:srgbClr val="FF0000"/>
                </a:solidFill>
              </a:rPr>
              <a:t>retn</a:t>
            </a:r>
            <a:r>
              <a:rPr lang="zh-CN" altLang="en-US" dirty="0">
                <a:solidFill>
                  <a:srgbClr val="FF0000"/>
                </a:solidFill>
              </a:rPr>
              <a:t>指令，可以通过栈上的数据利用</a:t>
            </a:r>
            <a:r>
              <a:rPr lang="en-US" altLang="zh-CN" dirty="0">
                <a:solidFill>
                  <a:srgbClr val="FF0000"/>
                </a:solidFill>
              </a:rPr>
              <a:t>ROP</a:t>
            </a:r>
            <a:r>
              <a:rPr lang="zh-CN" altLang="en-US" dirty="0">
                <a:solidFill>
                  <a:srgbClr val="FF0000"/>
                </a:solidFill>
              </a:rPr>
              <a:t>技术进行代码执行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02200" y="297765"/>
            <a:ext cx="482453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改写 </a:t>
            </a:r>
            <a:r>
              <a:rPr lang="en-US" altLang="zh-CN" sz="3600" dirty="0" err="1">
                <a:solidFill>
                  <a:srgbClr val="FF0000"/>
                </a:solidFill>
              </a:rPr>
              <a:t>syscall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4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704" y="1276400"/>
            <a:ext cx="12479064" cy="6120680"/>
          </a:xfrm>
          <a:prstGeom prst="rect">
            <a:avLst/>
          </a:prstGeom>
          <a:noFill/>
        </p:spPr>
      </p:pic>
      <p:cxnSp>
        <p:nvCxnSpPr>
          <p:cNvPr id="3" name="直接箭头连接符 2"/>
          <p:cNvCxnSpPr/>
          <p:nvPr/>
        </p:nvCxnSpPr>
        <p:spPr>
          <a:xfrm flipH="1">
            <a:off x="4198144" y="6172944"/>
            <a:ext cx="2016224" cy="36004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82799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56320"/>
            <a:ext cx="1219103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dirty="0"/>
              <a:t>实际调试的时候发现，在执行</a:t>
            </a:r>
            <a:r>
              <a:rPr lang="en-US" altLang="zh-CN" sz="1800" dirty="0" err="1"/>
              <a:t>printf</a:t>
            </a:r>
            <a:r>
              <a:rPr lang="zh-CN" altLang="en-US" sz="1800" dirty="0"/>
              <a:t>函数的过程中也会进行系统调用执行</a:t>
            </a:r>
            <a:r>
              <a:rPr lang="en-US" altLang="zh-CN" sz="1800" dirty="0" err="1"/>
              <a:t>sysenter</a:t>
            </a:r>
            <a:r>
              <a:rPr lang="zh-CN" altLang="en-US" sz="1800" dirty="0"/>
              <a:t>，也就是覆盖了</a:t>
            </a:r>
            <a:r>
              <a:rPr lang="en-US" altLang="zh-CN" sz="1800" dirty="0" err="1"/>
              <a:t>kernel_vsyscall</a:t>
            </a:r>
            <a:r>
              <a:rPr lang="zh-CN" altLang="en-US" sz="1800" dirty="0"/>
              <a:t>后，还没有到</a:t>
            </a:r>
            <a:r>
              <a:rPr lang="en-US" altLang="zh-CN" sz="1800" dirty="0"/>
              <a:t>exit</a:t>
            </a:r>
            <a:r>
              <a:rPr lang="zh-CN" altLang="en-US" sz="1800" dirty="0"/>
              <a:t>的时候，中途已经有多次执行</a:t>
            </a:r>
            <a:r>
              <a:rPr lang="en-US" altLang="zh-CN" sz="1800" dirty="0" err="1"/>
              <a:t>kernel_vsyscall</a:t>
            </a:r>
            <a:r>
              <a:rPr lang="zh-CN" altLang="en-US" sz="1800" dirty="0"/>
              <a:t>了，如果不能很好的控制和布局数据，程序流程会出现意外的情况而终止。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780456"/>
            <a:ext cx="12097344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dirty="0"/>
              <a:t>为了调试方便，我们需要在格式化写地址的位置下断，然后再到我们覆盖的新地址处下断来观察堆栈数据布局，然后安排程序执行流程。</a:t>
            </a:r>
            <a:br>
              <a:rPr lang="zh-CN" altLang="en-US" sz="1800" dirty="0"/>
            </a:br>
            <a:r>
              <a:rPr lang="zh-CN" altLang="en-US" sz="1800" dirty="0"/>
              <a:t>这里我们先利用格式化漏洞给</a:t>
            </a:r>
            <a:r>
              <a:rPr lang="en-US" altLang="zh-CN" sz="1800" dirty="0"/>
              <a:t>0x41414141</a:t>
            </a:r>
            <a:r>
              <a:rPr lang="zh-CN" altLang="en-US" sz="1800" dirty="0"/>
              <a:t>地址写数据，由于地址不可访问，中断如下：</a:t>
            </a:r>
          </a:p>
        </p:txBody>
      </p:sp>
      <p:pic>
        <p:nvPicPr>
          <p:cNvPr id="90114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20616"/>
            <a:ext cx="13004800" cy="559688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525736" y="8984159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/>
              <a:t>syscall_talbe</a:t>
            </a:r>
            <a:r>
              <a:rPr lang="en-US" altLang="zh-CN" b="1" dirty="0"/>
              <a:t> :p_addr-0x4a3a0</a:t>
            </a:r>
            <a:br>
              <a:rPr lang="en-US" altLang="zh-CN" b="1" dirty="0"/>
            </a:br>
            <a:r>
              <a:rPr lang="en-US" altLang="zh-CN" b="1" dirty="0"/>
              <a:t>break point:p_addr-0x5bad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81972" y="0"/>
            <a:ext cx="4320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下好断点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8408"/>
            <a:ext cx="13004800" cy="5020816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0" y="6460976"/>
            <a:ext cx="12479064" cy="257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可以看到控制程序流程时：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 err="1"/>
              <a:t>esp</a:t>
            </a:r>
            <a:r>
              <a:rPr lang="en-US" altLang="zh-CN" dirty="0"/>
              <a:t>=0xBFC6C784 </a:t>
            </a:r>
          </a:p>
          <a:p>
            <a:pPr algn="l">
              <a:lnSpc>
                <a:spcPct val="150000"/>
              </a:lnSpc>
            </a:pPr>
            <a:r>
              <a:rPr lang="zh-CN" altLang="en-US" dirty="0"/>
              <a:t>我们格式化字符串传入的数据在</a:t>
            </a:r>
            <a:r>
              <a:rPr lang="en-US" altLang="zh-CN" dirty="0"/>
              <a:t>0xBFC6C834</a:t>
            </a:r>
            <a:r>
              <a:rPr lang="zh-CN" altLang="en-US" dirty="0"/>
              <a:t>处，两者相差</a:t>
            </a:r>
            <a:r>
              <a:rPr lang="en-US" altLang="zh-CN" dirty="0"/>
              <a:t>0xb0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如果我们能找到一条指令比如</a:t>
            </a:r>
            <a:r>
              <a:rPr lang="en-US" altLang="zh-CN" dirty="0" err="1"/>
              <a:t>retn</a:t>
            </a:r>
            <a:r>
              <a:rPr lang="en-US" altLang="zh-CN" dirty="0"/>
              <a:t> 0xb9,</a:t>
            </a:r>
            <a:r>
              <a:rPr lang="zh-CN" altLang="en-US" dirty="0"/>
              <a:t>让现在的</a:t>
            </a:r>
            <a:r>
              <a:rPr lang="en-US" altLang="zh-CN" dirty="0" err="1"/>
              <a:t>eip</a:t>
            </a:r>
            <a:r>
              <a:rPr lang="zh-CN" altLang="en-US" dirty="0"/>
              <a:t>指向此指令，那么执行后栈地址就会加</a:t>
            </a:r>
            <a:r>
              <a:rPr lang="en-US" altLang="zh-CN" dirty="0"/>
              <a:t>0xb9</a:t>
            </a:r>
            <a:r>
              <a:rPr lang="zh-CN" altLang="en-US" dirty="0"/>
              <a:t>，下次再次</a:t>
            </a:r>
            <a:r>
              <a:rPr lang="en-US" altLang="zh-CN" dirty="0" err="1"/>
              <a:t>retn</a:t>
            </a:r>
            <a:r>
              <a:rPr lang="zh-CN" altLang="en-US" dirty="0"/>
              <a:t>的时候就可能跳转到栈上我们布局的地址处去执行代码。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90232" y="175558"/>
            <a:ext cx="302433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抬高栈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09712" y="700336"/>
            <a:ext cx="12479064" cy="1555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利用工具</a:t>
            </a:r>
            <a:r>
              <a:rPr lang="en-US" altLang="zh-CN" dirty="0" err="1"/>
              <a:t>ROPgadget</a:t>
            </a:r>
            <a:r>
              <a:rPr lang="zh-CN" altLang="en-US" dirty="0"/>
              <a:t>搜索如下：</a:t>
            </a:r>
            <a:br>
              <a:rPr lang="zh-CN" altLang="en-US" dirty="0"/>
            </a:br>
            <a:r>
              <a:rPr lang="en-US" altLang="zh-CN" dirty="0" err="1"/>
              <a:t>ROPgadget</a:t>
            </a:r>
            <a:r>
              <a:rPr lang="en-US" altLang="zh-CN" dirty="0"/>
              <a:t> --binary </a:t>
            </a:r>
            <a:r>
              <a:rPr lang="en-US" altLang="zh-CN" dirty="0" err="1"/>
              <a:t>libcmy.so</a:t>
            </a:r>
            <a:r>
              <a:rPr lang="en-US" altLang="zh-CN" dirty="0"/>
              <a:t> &gt;rx1</a:t>
            </a:r>
            <a:br>
              <a:rPr lang="en-US" altLang="zh-CN" dirty="0"/>
            </a:br>
            <a:r>
              <a:rPr lang="en-US" altLang="zh-CN" dirty="0" err="1"/>
              <a:t>grep</a:t>
            </a:r>
            <a:r>
              <a:rPr lang="en-US" altLang="zh-CN" dirty="0"/>
              <a:t> " ret 0xb" rx1</a:t>
            </a:r>
            <a:endParaRPr lang="zh-CN" altLang="en-US" dirty="0"/>
          </a:p>
        </p:txBody>
      </p:sp>
      <p:pic>
        <p:nvPicPr>
          <p:cNvPr id="92162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4512"/>
            <a:ext cx="4464496" cy="5616624"/>
          </a:xfrm>
          <a:prstGeom prst="rect">
            <a:avLst/>
          </a:prstGeom>
          <a:noFill/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5888" y="3652664"/>
            <a:ext cx="8208912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4208" y="1924472"/>
            <a:ext cx="8230592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5926336" y="1348408"/>
            <a:ext cx="57103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rop_addr</a:t>
            </a:r>
            <a:r>
              <a:rPr lang="en-US" altLang="zh-CN" b="1" dirty="0"/>
              <a:t>=libc_base_addr+0x0011b9d2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9712" y="196280"/>
            <a:ext cx="52565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寻找</a:t>
            </a:r>
            <a:r>
              <a:rPr lang="en-US" altLang="zh-CN" sz="3600" dirty="0">
                <a:solidFill>
                  <a:srgbClr val="FF0000"/>
                </a:solidFill>
              </a:rPr>
              <a:t>gadget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95888" y="6100936"/>
            <a:ext cx="8208912" cy="1678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至此已经控制了程序流程，并且控制了栈里的数据可为我所用。但是由于覆盖了</a:t>
            </a:r>
            <a:r>
              <a:rPr lang="en-US" altLang="zh-CN" dirty="0" err="1"/>
              <a:t>syscall</a:t>
            </a:r>
            <a:r>
              <a:rPr lang="zh-CN" altLang="en-US" dirty="0"/>
              <a:t>，我们已经没有办法再去调用系统函数来获得</a:t>
            </a:r>
            <a:r>
              <a:rPr lang="en-US" altLang="zh-CN" dirty="0"/>
              <a:t>SHELL</a:t>
            </a:r>
            <a:r>
              <a:rPr lang="zh-CN" altLang="en-US" dirty="0"/>
              <a:t>了，</a:t>
            </a:r>
            <a:r>
              <a:rPr lang="zh-CN" altLang="en-US" sz="2800" b="1" dirty="0">
                <a:solidFill>
                  <a:srgbClr val="FF0000"/>
                </a:solidFill>
              </a:rPr>
              <a:t>接下来该怎么获得</a:t>
            </a:r>
            <a:r>
              <a:rPr lang="en-US" altLang="zh-CN" sz="2800" b="1" dirty="0">
                <a:solidFill>
                  <a:srgbClr val="FF0000"/>
                </a:solidFill>
              </a:rPr>
              <a:t>SHELL </a:t>
            </a:r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9712" y="196280"/>
            <a:ext cx="684076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巧用</a:t>
            </a:r>
            <a:r>
              <a:rPr lang="en-US" altLang="zh-CN" sz="3600" dirty="0" err="1">
                <a:solidFill>
                  <a:srgbClr val="FF0000"/>
                </a:solidFill>
              </a:rPr>
              <a:t>int</a:t>
            </a:r>
            <a:r>
              <a:rPr lang="en-US" altLang="zh-CN" sz="3600" dirty="0">
                <a:solidFill>
                  <a:srgbClr val="FF0000"/>
                </a:solidFill>
              </a:rPr>
              <a:t> 80H </a:t>
            </a:r>
            <a:r>
              <a:rPr lang="zh-CN" altLang="en-US" sz="3600" dirty="0">
                <a:solidFill>
                  <a:srgbClr val="FF0000"/>
                </a:solidFill>
              </a:rPr>
              <a:t>获得</a:t>
            </a:r>
            <a:r>
              <a:rPr lang="en-US" altLang="zh-CN" sz="3600" dirty="0">
                <a:solidFill>
                  <a:srgbClr val="FF0000"/>
                </a:solidFill>
              </a:rPr>
              <a:t>SHELL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93187" name="Picture 3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36" y="844352"/>
            <a:ext cx="7056784" cy="5040560"/>
          </a:xfrm>
          <a:prstGeom prst="rect">
            <a:avLst/>
          </a:prstGeom>
          <a:noFill/>
        </p:spPr>
      </p:pic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728" y="6100936"/>
            <a:ext cx="72008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0" name="Picture 6" descr="im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6536" y="988368"/>
            <a:ext cx="5278264" cy="590465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990232" y="2068488"/>
            <a:ext cx="23042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</a:rPr>
              <a:t>Libc.so</a:t>
            </a:r>
            <a:r>
              <a:rPr lang="zh-CN" altLang="en-US" sz="1800" dirty="0">
                <a:solidFill>
                  <a:srgbClr val="FF0000"/>
                </a:solidFill>
              </a:rPr>
              <a:t>反汇编</a:t>
            </a:r>
          </a:p>
        </p:txBody>
      </p:sp>
      <p:sp>
        <p:nvSpPr>
          <p:cNvPr id="13" name="矩形 12"/>
          <p:cNvSpPr/>
          <p:nvPr/>
        </p:nvSpPr>
        <p:spPr>
          <a:xfrm>
            <a:off x="7726536" y="7037040"/>
            <a:ext cx="52782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/>
              <a:t>可以看到</a:t>
            </a:r>
            <a:r>
              <a:rPr lang="en-US" altLang="zh-CN" sz="2000" dirty="0" err="1"/>
              <a:t>edi</a:t>
            </a:r>
            <a:r>
              <a:rPr lang="zh-CN" altLang="en-US" sz="2000" dirty="0"/>
              <a:t>为第一个参数， </a:t>
            </a:r>
            <a:r>
              <a:rPr lang="en-US" altLang="zh-CN" sz="2000" dirty="0" err="1"/>
              <a:t>ecx,edx</a:t>
            </a:r>
            <a:r>
              <a:rPr lang="zh-CN" altLang="en-US" sz="2000" dirty="0"/>
              <a:t>分别为后两个参数，然后通过给 </a:t>
            </a:r>
            <a:r>
              <a:rPr lang="en-US" altLang="zh-CN" sz="2000" dirty="0" err="1"/>
              <a:t>eax</a:t>
            </a:r>
            <a:r>
              <a:rPr lang="zh-CN" altLang="en-US" sz="2000" dirty="0"/>
              <a:t>赋值中断向量</a:t>
            </a:r>
            <a:r>
              <a:rPr lang="en-US" altLang="zh-CN" sz="2000" dirty="0"/>
              <a:t>0x0bh</a:t>
            </a:r>
            <a:r>
              <a:rPr lang="zh-CN" altLang="en-US" sz="2000" dirty="0"/>
              <a:t>，最后进入</a:t>
            </a:r>
            <a:r>
              <a:rPr lang="en-US" altLang="zh-CN" sz="2000" dirty="0" err="1"/>
              <a:t>sysenter</a:t>
            </a:r>
            <a:r>
              <a:rPr lang="zh-CN" altLang="en-US" sz="2000" dirty="0"/>
              <a:t>执行系统功能，通过查找资料，了解到此时</a:t>
            </a:r>
            <a:r>
              <a:rPr lang="zh-CN" altLang="en-US" sz="2000" dirty="0">
                <a:solidFill>
                  <a:srgbClr val="FF0000"/>
                </a:solidFill>
              </a:rPr>
              <a:t>直接执行</a:t>
            </a:r>
            <a:r>
              <a:rPr lang="en-US" altLang="zh-CN" sz="2000" dirty="0" err="1">
                <a:solidFill>
                  <a:srgbClr val="FF0000"/>
                </a:solidFill>
              </a:rPr>
              <a:t>int</a:t>
            </a:r>
            <a:r>
              <a:rPr lang="en-US" altLang="zh-CN" sz="2000" dirty="0">
                <a:solidFill>
                  <a:srgbClr val="FF0000"/>
                </a:solidFill>
              </a:rPr>
              <a:t> 80h</a:t>
            </a:r>
            <a:r>
              <a:rPr lang="zh-CN" altLang="en-US" sz="2000" dirty="0">
                <a:solidFill>
                  <a:srgbClr val="FF0000"/>
                </a:solidFill>
              </a:rPr>
              <a:t>也可以达到同样的效果</a:t>
            </a:r>
            <a:r>
              <a:rPr lang="zh-CN" altLang="en-US" sz="2000" dirty="0"/>
              <a:t>。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712" y="1852464"/>
            <a:ext cx="4381500" cy="636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4774208" y="1708448"/>
            <a:ext cx="82305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/>
              <a:t>nasm</a:t>
            </a:r>
            <a:r>
              <a:rPr lang="en-US" altLang="zh-CN" dirty="0"/>
              <a:t> -f elf32 </a:t>
            </a:r>
            <a:r>
              <a:rPr lang="en-US" altLang="zh-CN" dirty="0" err="1"/>
              <a:t>execve.asm</a:t>
            </a:r>
            <a:r>
              <a:rPr lang="en-US" altLang="zh-CN" dirty="0"/>
              <a:t> </a:t>
            </a:r>
            <a:r>
              <a:rPr lang="en-US" altLang="zh-CN" sz="1800" dirty="0"/>
              <a:t>(</a:t>
            </a:r>
            <a:r>
              <a:rPr lang="en-US" altLang="zh-CN" sz="1800" dirty="0" err="1"/>
              <a:t>linux</a:t>
            </a:r>
            <a:r>
              <a:rPr lang="zh-CN" altLang="en-US" sz="1800" dirty="0"/>
              <a:t>是</a:t>
            </a:r>
            <a:r>
              <a:rPr lang="en-US" altLang="zh-CN" sz="1800" dirty="0"/>
              <a:t>32</a:t>
            </a:r>
            <a:r>
              <a:rPr lang="zh-CN" altLang="en-US" sz="1800" dirty="0"/>
              <a:t>位的，如果是</a:t>
            </a:r>
            <a:r>
              <a:rPr lang="en-US" altLang="zh-CN" sz="1800" dirty="0"/>
              <a:t>64</a:t>
            </a:r>
            <a:r>
              <a:rPr lang="zh-CN" altLang="en-US" sz="1800" dirty="0"/>
              <a:t>，请使用</a:t>
            </a:r>
            <a:r>
              <a:rPr lang="en-US" altLang="zh-CN" sz="1800" dirty="0"/>
              <a:t>elf64)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ld -s -o </a:t>
            </a:r>
            <a:r>
              <a:rPr lang="en-US" altLang="zh-CN" dirty="0" err="1"/>
              <a:t>execve</a:t>
            </a:r>
            <a:r>
              <a:rPr lang="en-US" altLang="zh-CN" dirty="0"/>
              <a:t> </a:t>
            </a:r>
            <a:r>
              <a:rPr lang="en-US" altLang="zh-CN" dirty="0" err="1"/>
              <a:t>execve.o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./</a:t>
            </a:r>
            <a:r>
              <a:rPr lang="en-US" altLang="zh-CN" dirty="0" err="1"/>
              <a:t>execve</a:t>
            </a:r>
            <a:endParaRPr lang="zh-CN" altLang="en-US" dirty="0"/>
          </a:p>
        </p:txBody>
      </p:sp>
      <p:pic>
        <p:nvPicPr>
          <p:cNvPr id="95236" name="Picture 4" descr="im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6216" y="2932584"/>
            <a:ext cx="8158584" cy="2880320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4846216" y="5956920"/>
            <a:ext cx="81585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如上图，可以成功</a:t>
            </a:r>
            <a:r>
              <a:rPr lang="en-US" altLang="zh-CN" dirty="0"/>
              <a:t>SHELL </a:t>
            </a:r>
            <a:r>
              <a:rPr lang="zh-CN" altLang="en-US" dirty="0"/>
              <a:t>。于是我们现在就要开始</a:t>
            </a:r>
            <a:r>
              <a:rPr lang="en-US" altLang="zh-CN" dirty="0"/>
              <a:t>ROP</a:t>
            </a:r>
            <a:r>
              <a:rPr lang="zh-CN" altLang="en-US" dirty="0"/>
              <a:t>了，找到</a:t>
            </a:r>
            <a:r>
              <a:rPr lang="en-US" altLang="zh-CN" dirty="0"/>
              <a:t>gadget</a:t>
            </a:r>
            <a:r>
              <a:rPr lang="zh-CN" altLang="en-US" dirty="0"/>
              <a:t>使得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en-US" altLang="zh-CN" dirty="0" err="1"/>
              <a:t>ecx</a:t>
            </a:r>
            <a:r>
              <a:rPr lang="en-US" altLang="zh-CN" dirty="0"/>
              <a:t> ,</a:t>
            </a:r>
            <a:r>
              <a:rPr lang="en-US" altLang="zh-CN" dirty="0" err="1"/>
              <a:t>edx</a:t>
            </a:r>
            <a:r>
              <a:rPr lang="zh-CN" altLang="en-US" dirty="0"/>
              <a:t>都为</a:t>
            </a:r>
            <a:r>
              <a:rPr lang="en-US" altLang="zh-CN" dirty="0"/>
              <a:t>0 </a:t>
            </a:r>
          </a:p>
          <a:p>
            <a:pPr algn="l">
              <a:lnSpc>
                <a:spcPct val="150000"/>
              </a:lnSpc>
            </a:pPr>
            <a:r>
              <a:rPr lang="en-US" altLang="zh-CN" dirty="0" err="1"/>
              <a:t>eax</a:t>
            </a:r>
            <a:r>
              <a:rPr lang="en-US" altLang="zh-CN" dirty="0"/>
              <a:t> </a:t>
            </a:r>
            <a:r>
              <a:rPr lang="zh-CN" altLang="en-US" dirty="0"/>
              <a:t>为</a:t>
            </a:r>
            <a:r>
              <a:rPr lang="en-US" altLang="zh-CN" dirty="0"/>
              <a:t>0xb</a:t>
            </a:r>
          </a:p>
          <a:p>
            <a:pPr algn="l">
              <a:lnSpc>
                <a:spcPct val="150000"/>
              </a:lnSpc>
            </a:pPr>
            <a:r>
              <a:rPr lang="en-US" altLang="zh-CN" dirty="0" err="1"/>
              <a:t>ebx</a:t>
            </a:r>
            <a:r>
              <a:rPr lang="en-US" altLang="zh-CN" dirty="0"/>
              <a:t>=</a:t>
            </a:r>
            <a:r>
              <a:rPr lang="zh-CN" altLang="en-US" dirty="0"/>
              <a:t>字符串”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”</a:t>
            </a:r>
            <a:r>
              <a:rPr lang="zh-CN" altLang="en-US" dirty="0"/>
              <a:t>的地址，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r>
              <a:rPr lang="zh-CN" altLang="en-US" dirty="0"/>
              <a:t>再找一个</a:t>
            </a:r>
            <a:r>
              <a:rPr lang="en-US" altLang="zh-CN" dirty="0"/>
              <a:t>gadget</a:t>
            </a:r>
            <a:r>
              <a:rPr lang="zh-CN" altLang="en-US" dirty="0"/>
              <a:t>执行</a:t>
            </a:r>
            <a:r>
              <a:rPr lang="en-US" altLang="zh-CN" dirty="0" err="1"/>
              <a:t>int</a:t>
            </a:r>
            <a:r>
              <a:rPr lang="en-US" altLang="zh-CN" dirty="0"/>
              <a:t> 80h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9712" y="484312"/>
            <a:ext cx="684076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用</a:t>
            </a:r>
            <a:r>
              <a:rPr lang="en-US" altLang="zh-CN" sz="3600" dirty="0" err="1">
                <a:solidFill>
                  <a:srgbClr val="FF0000"/>
                </a:solidFill>
              </a:rPr>
              <a:t>int</a:t>
            </a:r>
            <a:r>
              <a:rPr lang="en-US" altLang="zh-CN" sz="3600" dirty="0">
                <a:solidFill>
                  <a:srgbClr val="FF0000"/>
                </a:solidFill>
              </a:rPr>
              <a:t> 80H </a:t>
            </a:r>
            <a:r>
              <a:rPr lang="zh-CN" altLang="en-US" sz="3600" dirty="0">
                <a:solidFill>
                  <a:srgbClr val="FF0000"/>
                </a:solidFill>
              </a:rPr>
              <a:t>测试</a:t>
            </a:r>
            <a:r>
              <a:rPr lang="en-US" altLang="zh-CN" sz="3600" dirty="0">
                <a:solidFill>
                  <a:srgbClr val="FF0000"/>
                </a:solidFill>
              </a:rPr>
              <a:t>SHELL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181920" y="5884912"/>
            <a:ext cx="2736304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109912" y="6244952"/>
            <a:ext cx="2736304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397944" y="5308848"/>
            <a:ext cx="2520280" cy="252028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2397944" y="5596880"/>
            <a:ext cx="2520280" cy="266429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821880" y="6604992"/>
            <a:ext cx="3096344" cy="2160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7" name="Picture 3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728" y="1636440"/>
            <a:ext cx="11953328" cy="5472608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728" y="988368"/>
            <a:ext cx="5328592" cy="6912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1720" y="268288"/>
            <a:ext cx="684076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控制程序流程时寄存器状态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046016" y="1708448"/>
            <a:ext cx="6624736" cy="3024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974008" y="1924472"/>
            <a:ext cx="6696744" cy="31683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685976" y="2068488"/>
            <a:ext cx="6984776" cy="33123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2685976" y="2284512"/>
            <a:ext cx="6984776" cy="3456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118024" y="8549208"/>
            <a:ext cx="70567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ROPgadget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 err="1">
                <a:solidFill>
                  <a:srgbClr val="FF0000"/>
                </a:solidFill>
              </a:rPr>
              <a:t>libc.so</a:t>
            </a:r>
            <a:r>
              <a:rPr lang="zh-CN" altLang="en-US" dirty="0">
                <a:solidFill>
                  <a:srgbClr val="FF0000"/>
                </a:solidFill>
              </a:rPr>
              <a:t>里没有找到类似</a:t>
            </a:r>
            <a:r>
              <a:rPr lang="en-US" altLang="zh-CN" dirty="0">
                <a:solidFill>
                  <a:srgbClr val="FF0000"/>
                </a:solidFill>
              </a:rPr>
              <a:t>pop </a:t>
            </a:r>
            <a:r>
              <a:rPr lang="en-US" altLang="zh-CN" dirty="0" err="1">
                <a:solidFill>
                  <a:srgbClr val="FF0000"/>
                </a:solidFill>
              </a:rPr>
              <a:t>eax</a:t>
            </a:r>
            <a:r>
              <a:rPr lang="en-US" altLang="zh-CN" dirty="0">
                <a:solidFill>
                  <a:srgbClr val="FF0000"/>
                </a:solidFill>
              </a:rPr>
              <a:t> ,0xb ;</a:t>
            </a:r>
            <a:r>
              <a:rPr lang="en-US" altLang="zh-CN" dirty="0" err="1">
                <a:solidFill>
                  <a:srgbClr val="FF0000"/>
                </a:solidFill>
              </a:rPr>
              <a:t>retn</a:t>
            </a:r>
            <a:r>
              <a:rPr lang="zh-CN" altLang="en-US" dirty="0">
                <a:solidFill>
                  <a:srgbClr val="FF0000"/>
                </a:solidFill>
              </a:rPr>
              <a:t>的指令 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69752" y="1204392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通过神器</a:t>
            </a:r>
            <a:r>
              <a:rPr lang="en-US" altLang="zh-CN" dirty="0" err="1"/>
              <a:t>ROPgadget</a:t>
            </a:r>
            <a:r>
              <a:rPr lang="en-US" altLang="zh-CN" dirty="0"/>
              <a:t> </a:t>
            </a:r>
            <a:r>
              <a:rPr lang="zh-CN" altLang="en-US" dirty="0"/>
              <a:t>在</a:t>
            </a:r>
            <a:r>
              <a:rPr lang="en-US" altLang="zh-CN" dirty="0" err="1"/>
              <a:t>libc.so</a:t>
            </a:r>
            <a:r>
              <a:rPr lang="zh-CN" altLang="en-US" dirty="0"/>
              <a:t>里我们找到如下指令：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712" y="1780456"/>
            <a:ext cx="1173730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712" y="5596880"/>
            <a:ext cx="1180931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连接符 5"/>
          <p:cNvCxnSpPr/>
          <p:nvPr/>
        </p:nvCxnSpPr>
        <p:spPr>
          <a:xfrm>
            <a:off x="2325936" y="3364632"/>
            <a:ext cx="48965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397944" y="3436640"/>
            <a:ext cx="48245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Picture 3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720" y="1058032"/>
            <a:ext cx="12169352" cy="7128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81720" y="268288"/>
            <a:ext cx="684076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Get Shell: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080" y="628328"/>
            <a:ext cx="13004801" cy="7315201"/>
          </a:xfrm>
          <a:prstGeom prst="rect">
            <a:avLst/>
          </a:prstGeom>
        </p:spPr>
      </p:pic>
      <p:sp>
        <p:nvSpPr>
          <p:cNvPr id="379" name="Q/A"/>
          <p:cNvSpPr/>
          <p:nvPr/>
        </p:nvSpPr>
        <p:spPr>
          <a:xfrm>
            <a:off x="6124398" y="8348979"/>
            <a:ext cx="1306998" cy="803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4500">
                <a:solidFill>
                  <a:schemeClr val="accent4">
                    <a:hueOff val="254533"/>
                    <a:satOff val="20019"/>
                    <a:lumOff val="9426"/>
                  </a:schemeClr>
                </a:solidFill>
              </a:defRPr>
            </a:lvl1pPr>
          </a:lstStyle>
          <a:p>
            <a:r>
              <a:rPr dirty="0"/>
              <a:t>Q/A</a:t>
            </a:r>
          </a:p>
        </p:txBody>
      </p:sp>
      <p:sp>
        <p:nvSpPr>
          <p:cNvPr id="380" name="挖洞之路漫漫"/>
          <p:cNvSpPr/>
          <p:nvPr/>
        </p:nvSpPr>
        <p:spPr>
          <a:xfrm>
            <a:off x="6124398" y="1503680"/>
            <a:ext cx="1785958" cy="7472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</a:rPr>
              <a:t>谢谢！</a:t>
            </a:r>
            <a:endParaRPr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目 录"/>
          <p:cNvSpPr>
            <a:spLocks noGrp="1"/>
          </p:cNvSpPr>
          <p:nvPr>
            <p:ph type="title"/>
          </p:nvPr>
        </p:nvSpPr>
        <p:spPr>
          <a:xfrm>
            <a:off x="741760" y="1276400"/>
            <a:ext cx="11988802" cy="887308"/>
          </a:xfrm>
          <a:prstGeom prst="rect">
            <a:avLst/>
          </a:prstGeom>
        </p:spPr>
        <p:txBody>
          <a:bodyPr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en-US" dirty="0"/>
              <a:t>PWN</a:t>
            </a:r>
            <a:r>
              <a:rPr lang="zh-CN" altLang="en-US" dirty="0"/>
              <a:t>题目中常见的漏洞</a:t>
            </a:r>
            <a:endParaRPr dirty="0"/>
          </a:p>
        </p:txBody>
      </p:sp>
      <p:sp>
        <p:nvSpPr>
          <p:cNvPr id="141" name="漏洞挖掘思想…"/>
          <p:cNvSpPr>
            <a:spLocks noGrp="1"/>
          </p:cNvSpPr>
          <p:nvPr>
            <p:ph type="body" idx="1"/>
          </p:nvPr>
        </p:nvSpPr>
        <p:spPr>
          <a:xfrm>
            <a:off x="525736" y="2140496"/>
            <a:ext cx="5296648" cy="12545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Pct val="100000"/>
              <a:buNone/>
              <a:defRPr sz="4000">
                <a:solidFill>
                  <a:srgbClr val="FF2600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>
                <a:solidFill>
                  <a:srgbClr val="C00000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2.</a:t>
            </a:r>
            <a:r>
              <a:rPr lang="zh-CN" altLang="en-US" dirty="0">
                <a:solidFill>
                  <a:srgbClr val="C00000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格式化字符串漏洞</a:t>
            </a:r>
            <a:endParaRPr lang="en-US" altLang="zh-CN" dirty="0">
              <a:solidFill>
                <a:srgbClr val="C00000"/>
              </a:solidFill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25736" y="6460976"/>
            <a:ext cx="6408712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main() </a:t>
            </a:r>
            <a:endParaRPr kumimoji="0" lang="en-US" altLang="zh-CN" sz="4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{ </a:t>
            </a:r>
            <a:endParaRPr kumimoji="0" lang="en-US" altLang="zh-CN" sz="4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printf(</a:t>
            </a: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"%x"</a:t>
            </a: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  <a:endParaRPr kumimoji="0" lang="en-US" altLang="zh-CN" sz="4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}　</a:t>
            </a: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7078464" y="3055505"/>
            <a:ext cx="65024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dirty="0">
                <a:solidFill>
                  <a:srgbClr val="00B050"/>
                </a:solidFill>
              </a:rPr>
              <a:t>    %d </a:t>
            </a:r>
            <a:r>
              <a:rPr lang="zh-CN" altLang="en-US" dirty="0">
                <a:solidFill>
                  <a:srgbClr val="00B050"/>
                </a:solidFill>
              </a:rPr>
              <a:t>用于读取</a:t>
            </a:r>
            <a:r>
              <a:rPr lang="en-US" altLang="zh-CN" dirty="0">
                <a:solidFill>
                  <a:srgbClr val="00B050"/>
                </a:solidFill>
              </a:rPr>
              <a:t>10</a:t>
            </a:r>
            <a:r>
              <a:rPr lang="zh-CN" altLang="en-US" dirty="0">
                <a:solidFill>
                  <a:srgbClr val="00B050"/>
                </a:solidFill>
              </a:rPr>
              <a:t>进制数值</a:t>
            </a:r>
          </a:p>
          <a:p>
            <a:pPr algn="l"/>
            <a:r>
              <a:rPr lang="zh-CN" altLang="en-US" dirty="0">
                <a:solidFill>
                  <a:srgbClr val="00B050"/>
                </a:solidFill>
              </a:rPr>
              <a:t>　　</a:t>
            </a:r>
            <a:r>
              <a:rPr lang="en-US" altLang="zh-CN" dirty="0">
                <a:solidFill>
                  <a:srgbClr val="00B050"/>
                </a:solidFill>
              </a:rPr>
              <a:t>%x </a:t>
            </a:r>
            <a:r>
              <a:rPr lang="zh-CN" altLang="en-US" dirty="0">
                <a:solidFill>
                  <a:srgbClr val="00B050"/>
                </a:solidFill>
              </a:rPr>
              <a:t>用于读取</a:t>
            </a:r>
            <a:r>
              <a:rPr lang="en-US" altLang="zh-CN" dirty="0">
                <a:solidFill>
                  <a:srgbClr val="00B050"/>
                </a:solidFill>
              </a:rPr>
              <a:t>16</a:t>
            </a:r>
            <a:r>
              <a:rPr lang="zh-CN" altLang="en-US" dirty="0">
                <a:solidFill>
                  <a:srgbClr val="00B050"/>
                </a:solidFill>
              </a:rPr>
              <a:t>进制数值</a:t>
            </a:r>
          </a:p>
          <a:p>
            <a:pPr algn="l"/>
            <a:r>
              <a:rPr lang="zh-CN" altLang="en-US" dirty="0">
                <a:solidFill>
                  <a:srgbClr val="00B050"/>
                </a:solidFill>
              </a:rPr>
              <a:t>　　</a:t>
            </a:r>
            <a:r>
              <a:rPr lang="en-US" altLang="zh-CN" dirty="0">
                <a:solidFill>
                  <a:srgbClr val="00B050"/>
                </a:solidFill>
              </a:rPr>
              <a:t>%s </a:t>
            </a:r>
            <a:r>
              <a:rPr lang="zh-CN" altLang="en-US" dirty="0">
                <a:solidFill>
                  <a:srgbClr val="00B050"/>
                </a:solidFill>
              </a:rPr>
              <a:t>用于读取字符串值</a:t>
            </a:r>
          </a:p>
          <a:p>
            <a:pPr algn="l"/>
            <a:r>
              <a:rPr lang="zh-CN" altLang="en-US" dirty="0">
                <a:solidFill>
                  <a:srgbClr val="00B050"/>
                </a:solidFill>
              </a:rPr>
              <a:t>　　</a:t>
            </a:r>
            <a:r>
              <a:rPr lang="en-US" altLang="zh-CN" dirty="0">
                <a:solidFill>
                  <a:srgbClr val="00B050"/>
                </a:solidFill>
              </a:rPr>
              <a:t>%n </a:t>
            </a:r>
            <a:r>
              <a:rPr lang="zh-CN" altLang="en-US" dirty="0">
                <a:solidFill>
                  <a:srgbClr val="00B050"/>
                </a:solidFill>
              </a:rPr>
              <a:t>用于讲当前字符串的长度打印到</a:t>
            </a:r>
            <a:r>
              <a:rPr lang="en-US" altLang="zh-CN" dirty="0" err="1">
                <a:solidFill>
                  <a:srgbClr val="00B050"/>
                </a:solidFill>
              </a:rPr>
              <a:t>var</a:t>
            </a:r>
            <a:r>
              <a:rPr lang="zh-CN" altLang="en-US" dirty="0">
                <a:solidFill>
                  <a:srgbClr val="00B050"/>
                </a:solidFill>
              </a:rPr>
              <a:t>中，</a:t>
            </a:r>
            <a:endParaRPr lang="en-US" altLang="zh-CN" dirty="0">
              <a:solidFill>
                <a:srgbClr val="00B050"/>
              </a:solidFill>
            </a:endParaRPr>
          </a:p>
          <a:p>
            <a:pPr algn="l"/>
            <a:r>
              <a:rPr lang="en-US" altLang="zh-CN" dirty="0">
                <a:solidFill>
                  <a:srgbClr val="00B050"/>
                </a:solidFill>
              </a:rPr>
              <a:t>    </a:t>
            </a:r>
            <a:r>
              <a:rPr lang="zh-CN" altLang="en-US" dirty="0">
                <a:solidFill>
                  <a:srgbClr val="00B050"/>
                </a:solidFill>
              </a:rPr>
              <a:t>例 </a:t>
            </a:r>
            <a:r>
              <a:rPr lang="en-US" altLang="zh-CN" dirty="0" err="1">
                <a:solidFill>
                  <a:srgbClr val="00B050"/>
                </a:solidFill>
              </a:rPr>
              <a:t>printf</a:t>
            </a:r>
            <a:r>
              <a:rPr lang="zh-CN" altLang="en-US" dirty="0">
                <a:solidFill>
                  <a:srgbClr val="00B050"/>
                </a:solidFill>
              </a:rPr>
              <a:t>（</a:t>
            </a:r>
            <a:r>
              <a:rPr lang="en-US" altLang="zh-CN" dirty="0">
                <a:solidFill>
                  <a:srgbClr val="00B050"/>
                </a:solidFill>
              </a:rPr>
              <a:t>"test %</a:t>
            </a:r>
            <a:r>
              <a:rPr lang="en-US" altLang="zh-CN" dirty="0" err="1">
                <a:solidFill>
                  <a:srgbClr val="00B050"/>
                </a:solidFill>
              </a:rPr>
              <a:t>hn</a:t>
            </a:r>
            <a:r>
              <a:rPr lang="en-US" altLang="zh-CN" dirty="0">
                <a:solidFill>
                  <a:srgbClr val="00B050"/>
                </a:solidFill>
              </a:rPr>
              <a:t>",&amp;</a:t>
            </a:r>
            <a:r>
              <a:rPr lang="en-US" altLang="zh-CN" dirty="0" err="1">
                <a:solidFill>
                  <a:srgbClr val="00B050"/>
                </a:solidFill>
              </a:rPr>
              <a:t>var</a:t>
            </a:r>
            <a:r>
              <a:rPr lang="zh-CN" altLang="en-US" dirty="0">
                <a:solidFill>
                  <a:srgbClr val="00B050"/>
                </a:solidFill>
              </a:rPr>
              <a:t>）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25736" y="2923292"/>
            <a:ext cx="691276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main() </a:t>
            </a:r>
            <a:endParaRPr kumimoji="0" lang="en-US" altLang="zh-CN" sz="4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{ </a:t>
            </a:r>
            <a:endParaRPr kumimoji="0" lang="en-US" altLang="zh-CN" sz="4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solidFill>
                  <a:srgbClr val="000000"/>
                </a:solidFill>
                <a:latin typeface="Courier New" pitchFamily="49" charset="0"/>
                <a:ea typeface="宋体" pitchFamily="2" charset="-122"/>
                <a:cs typeface="Courier New" pitchFamily="49" charset="0"/>
              </a:rPr>
              <a:t>   char s[]=“test”;</a:t>
            </a:r>
            <a:endParaRPr kumimoji="0" lang="en-US" altLang="zh-CN" sz="4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printf(</a:t>
            </a: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“%x”</a:t>
            </a:r>
            <a:r>
              <a:rPr kumimoji="0" lang="zh-CN" altLang="en-US" sz="48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，</a:t>
            </a: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s</a:t>
            </a: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</a:t>
            </a:r>
            <a:endParaRPr kumimoji="0" lang="en-US" altLang="zh-CN" sz="4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}　</a:t>
            </a:r>
            <a:r>
              <a:rPr kumimoji="0" lang="zh-CN" altLang="zh-CN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x01 寻找攻击面"/>
          <p:cNvSpPr>
            <a:spLocks noGrp="1"/>
          </p:cNvSpPr>
          <p:nvPr>
            <p:ph type="title"/>
          </p:nvPr>
        </p:nvSpPr>
        <p:spPr>
          <a:xfrm>
            <a:off x="381720" y="484312"/>
            <a:ext cx="11988802" cy="887308"/>
          </a:xfrm>
          <a:prstGeom prst="rect">
            <a:avLst/>
          </a:prstGeom>
        </p:spPr>
        <p:txBody>
          <a:bodyPr anchor="t"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zh-CN" altLang="en-US" dirty="0"/>
              <a:t>常见漏洞缓解措施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768" y="1420416"/>
            <a:ext cx="10729192" cy="72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0x01 寻找攻击面"/>
          <p:cNvSpPr>
            <a:spLocks noGrp="1"/>
          </p:cNvSpPr>
          <p:nvPr>
            <p:ph type="title"/>
          </p:nvPr>
        </p:nvSpPr>
        <p:spPr>
          <a:xfrm>
            <a:off x="525736" y="1132384"/>
            <a:ext cx="11988802" cy="887308"/>
          </a:xfrm>
          <a:prstGeom prst="rect">
            <a:avLst/>
          </a:prstGeom>
        </p:spPr>
        <p:txBody>
          <a:bodyPr anchor="t"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dirty="0"/>
              <a:t>0x01 </a:t>
            </a:r>
            <a:r>
              <a:rPr lang="zh-CN" altLang="en-US" dirty="0"/>
              <a:t>栈溢出漏洞</a:t>
            </a:r>
            <a:endParaRPr dirty="0"/>
          </a:p>
        </p:txBody>
      </p:sp>
      <p:sp>
        <p:nvSpPr>
          <p:cNvPr id="162" name="深入研究与攻击面相关的知识，熟悉本地调用、远程访问目标的方法…"/>
          <p:cNvSpPr/>
          <p:nvPr/>
        </p:nvSpPr>
        <p:spPr>
          <a:xfrm>
            <a:off x="165696" y="3868688"/>
            <a:ext cx="4216113" cy="47944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dirty="0"/>
              <a:t>进入该</a:t>
            </a:r>
            <a:r>
              <a:rPr lang="en-US" altLang="zh-CN" dirty="0" err="1"/>
              <a:t>vuln</a:t>
            </a:r>
            <a:r>
              <a:rPr lang="zh-CN" altLang="en-US" dirty="0"/>
              <a:t>后 </a:t>
            </a:r>
            <a:r>
              <a:rPr lang="en-US" altLang="zh-CN" dirty="0"/>
              <a:t>sub rsp-0x40 </a:t>
            </a:r>
            <a:r>
              <a:rPr lang="zh-CN" altLang="en-US" dirty="0"/>
              <a:t>，堆栈开辟了</a:t>
            </a:r>
            <a:r>
              <a:rPr lang="en-US" altLang="zh-CN" dirty="0"/>
              <a:t>0x40</a:t>
            </a:r>
            <a:r>
              <a:rPr lang="zh-CN" altLang="en-US" dirty="0"/>
              <a:t>字节空间</a:t>
            </a:r>
            <a:endParaRPr lang="en-US" altLang="zh-CN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dirty="0"/>
              <a:t>然后调用</a:t>
            </a:r>
            <a:r>
              <a:rPr lang="en-US" altLang="zh-CN" dirty="0"/>
              <a:t>gets</a:t>
            </a:r>
            <a:r>
              <a:rPr lang="zh-CN" altLang="en-US" dirty="0"/>
              <a:t>函数读入数据到</a:t>
            </a:r>
            <a:r>
              <a:rPr lang="en-US" altLang="zh-CN" dirty="0" err="1"/>
              <a:t>edi</a:t>
            </a:r>
            <a:r>
              <a:rPr lang="zh-CN" altLang="en-US" dirty="0"/>
              <a:t>所指向的空间，</a:t>
            </a:r>
            <a:r>
              <a:rPr lang="en-US" altLang="zh-CN" dirty="0" err="1"/>
              <a:t>edi</a:t>
            </a:r>
            <a:r>
              <a:rPr lang="zh-CN" altLang="en-US" dirty="0"/>
              <a:t>此时实际上是等于</a:t>
            </a:r>
            <a:r>
              <a:rPr lang="en-US" altLang="zh-CN" dirty="0" err="1"/>
              <a:t>rsp</a:t>
            </a:r>
            <a:r>
              <a:rPr lang="zh-CN" altLang="en-US" dirty="0"/>
              <a:t>的，指向栈顶的位置</a:t>
            </a:r>
            <a:endParaRPr lang="en-US" altLang="zh-CN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en-US" altLang="zh-CN" dirty="0"/>
              <a:t>gets</a:t>
            </a:r>
            <a:r>
              <a:rPr lang="zh-CN" altLang="en-US" dirty="0"/>
              <a:t>函数读入数据以换行符号为结束标志，在遇到换行符号前，会读取任意数据到栈里，这样当读入超长字符串后，就会覆盖函数的返回地址</a:t>
            </a:r>
            <a:endParaRPr dirty="0"/>
          </a:p>
        </p:txBody>
      </p:sp>
      <p:sp>
        <p:nvSpPr>
          <p:cNvPr id="163" name="攻击面：目标所暴露的可访问或可调用的接口"/>
          <p:cNvSpPr/>
          <p:nvPr/>
        </p:nvSpPr>
        <p:spPr>
          <a:xfrm>
            <a:off x="381719" y="2344196"/>
            <a:ext cx="5440805" cy="5163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3000" b="1">
                <a:solidFill>
                  <a:srgbClr val="D93F2A"/>
                </a:solidFill>
              </a:defRPr>
            </a:lvl1pPr>
          </a:lstStyle>
          <a:p>
            <a:pPr>
              <a:defRPr b="0">
                <a:solidFill>
                  <a:srgbClr val="414141"/>
                </a:solidFill>
              </a:defRPr>
            </a:pPr>
            <a:r>
              <a:rPr lang="zh-CN" altLang="en-US" b="1" dirty="0">
                <a:solidFill>
                  <a:srgbClr val="D93F2A"/>
                </a:solidFill>
              </a:rPr>
              <a:t>超长字符串导致返回地址被覆盖</a:t>
            </a:r>
            <a:endParaRPr b="1" dirty="0">
              <a:solidFill>
                <a:srgbClr val="D93F2A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6256" y="3004592"/>
            <a:ext cx="7394822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0x02 寻找不一致"/>
          <p:cNvSpPr>
            <a:spLocks noGrp="1"/>
          </p:cNvSpPr>
          <p:nvPr>
            <p:ph type="title"/>
          </p:nvPr>
        </p:nvSpPr>
        <p:spPr>
          <a:xfrm>
            <a:off x="237704" y="268288"/>
            <a:ext cx="11988802" cy="887308"/>
          </a:xfrm>
          <a:prstGeom prst="rect">
            <a:avLst/>
          </a:prstGeom>
        </p:spPr>
        <p:txBody>
          <a:bodyPr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zh-CN" altLang="en-US" dirty="0"/>
              <a:t>栈溢出漏洞调试</a:t>
            </a:r>
            <a:endParaRPr dirty="0"/>
          </a:p>
        </p:txBody>
      </p:sp>
      <p:pic>
        <p:nvPicPr>
          <p:cNvPr id="64516" name="Picture 4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7784" y="3277842"/>
            <a:ext cx="10657184" cy="4623293"/>
          </a:xfrm>
          <a:prstGeom prst="rect">
            <a:avLst/>
          </a:prstGeom>
          <a:noFill/>
        </p:spPr>
      </p:pic>
      <p:sp>
        <p:nvSpPr>
          <p:cNvPr id="8" name="深入研究与攻击面相关的知识，熟悉本地调用、远程访问目标的方法…"/>
          <p:cNvSpPr/>
          <p:nvPr/>
        </p:nvSpPr>
        <p:spPr>
          <a:xfrm>
            <a:off x="1101800" y="2052016"/>
            <a:ext cx="7560840" cy="824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3200" dirty="0"/>
              <a:t>通过调试信息可以看到开启了</a:t>
            </a:r>
            <a:r>
              <a:rPr lang="en-US" altLang="zh-CN" sz="3200" dirty="0" err="1"/>
              <a:t>nx</a:t>
            </a:r>
            <a:r>
              <a:rPr lang="zh-CN" altLang="en-US" sz="3200" dirty="0"/>
              <a:t>保护。</a:t>
            </a:r>
            <a:endParaRPr lang="en-US" altLang="zh-CN" sz="32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18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0x02 寻找不一致"/>
          <p:cNvSpPr>
            <a:spLocks noGrp="1"/>
          </p:cNvSpPr>
          <p:nvPr>
            <p:ph type="title"/>
          </p:nvPr>
        </p:nvSpPr>
        <p:spPr>
          <a:xfrm>
            <a:off x="237704" y="268288"/>
            <a:ext cx="11988802" cy="887308"/>
          </a:xfrm>
          <a:prstGeom prst="rect">
            <a:avLst/>
          </a:prstGeom>
        </p:spPr>
        <p:txBody>
          <a:bodyPr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zh-CN" altLang="en-US" dirty="0"/>
              <a:t>栈溢出漏洞调试</a:t>
            </a:r>
            <a:endParaRPr dirty="0"/>
          </a:p>
        </p:txBody>
      </p:sp>
      <p:pic>
        <p:nvPicPr>
          <p:cNvPr id="64514" name="Picture 2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096" y="1151301"/>
            <a:ext cx="13004800" cy="6461803"/>
          </a:xfrm>
          <a:prstGeom prst="rect">
            <a:avLst/>
          </a:prstGeom>
          <a:noFill/>
        </p:spPr>
      </p:pic>
      <p:sp>
        <p:nvSpPr>
          <p:cNvPr id="8" name="深入研究与攻击面相关的知识，熟悉本地调用、远程访问目标的方法…"/>
          <p:cNvSpPr/>
          <p:nvPr/>
        </p:nvSpPr>
        <p:spPr>
          <a:xfrm>
            <a:off x="22662" y="8050999"/>
            <a:ext cx="12996704" cy="885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1800" dirty="0"/>
              <a:t>因为堆栈只开辟了</a:t>
            </a:r>
            <a:r>
              <a:rPr lang="en-US" altLang="zh-CN" sz="1800" dirty="0"/>
              <a:t>0x40</a:t>
            </a:r>
            <a:r>
              <a:rPr lang="zh-CN" altLang="en-US" sz="1800" dirty="0"/>
              <a:t>字节空间，那么我们用</a:t>
            </a:r>
            <a:r>
              <a:rPr lang="en-US" altLang="zh-CN" sz="1800" dirty="0"/>
              <a:t>0x40</a:t>
            </a:r>
            <a:r>
              <a:rPr lang="zh-CN" altLang="en-US" sz="1800" dirty="0"/>
              <a:t>个字符</a:t>
            </a:r>
            <a:r>
              <a:rPr lang="en-US" altLang="zh-CN" sz="1800" dirty="0"/>
              <a:t>a</a:t>
            </a:r>
            <a:r>
              <a:rPr lang="zh-CN" altLang="en-US" sz="1800" dirty="0"/>
              <a:t>覆盖此空间，再用</a:t>
            </a:r>
            <a:r>
              <a:rPr lang="en-US" altLang="zh-CN" sz="1800" dirty="0"/>
              <a:t>8</a:t>
            </a:r>
            <a:r>
              <a:rPr lang="zh-CN" altLang="en-US" sz="1800" dirty="0"/>
              <a:t>个字符</a:t>
            </a:r>
            <a:r>
              <a:rPr lang="en-US" altLang="zh-CN" sz="1800" dirty="0"/>
              <a:t>b</a:t>
            </a:r>
            <a:r>
              <a:rPr lang="zh-CN" altLang="en-US" sz="1800" dirty="0"/>
              <a:t>覆盖</a:t>
            </a:r>
            <a:r>
              <a:rPr lang="en-US" altLang="zh-CN" sz="1800" dirty="0" err="1"/>
              <a:t>ebp</a:t>
            </a:r>
            <a:r>
              <a:rPr lang="zh-CN" altLang="en-US" sz="1800" dirty="0"/>
              <a:t>，后面用</a:t>
            </a:r>
            <a:r>
              <a:rPr lang="en-US" altLang="zh-CN" sz="1800" dirty="0"/>
              <a:t>8</a:t>
            </a:r>
            <a:r>
              <a:rPr lang="zh-CN" altLang="en-US" sz="1800" dirty="0"/>
              <a:t>个字符</a:t>
            </a:r>
            <a:r>
              <a:rPr lang="en-US" altLang="zh-CN" sz="1800" dirty="0"/>
              <a:t>c</a:t>
            </a:r>
            <a:r>
              <a:rPr lang="zh-CN" altLang="en-US" sz="1800" dirty="0"/>
              <a:t>就可以覆盖返回地址了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4874353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0x02 寻找不一致"/>
          <p:cNvSpPr>
            <a:spLocks noGrp="1"/>
          </p:cNvSpPr>
          <p:nvPr>
            <p:ph type="title"/>
          </p:nvPr>
        </p:nvSpPr>
        <p:spPr>
          <a:xfrm>
            <a:off x="165696" y="1132384"/>
            <a:ext cx="11988802" cy="887308"/>
          </a:xfrm>
          <a:prstGeom prst="rect">
            <a:avLst/>
          </a:prstGeom>
        </p:spPr>
        <p:txBody>
          <a:bodyPr/>
          <a:lstStyle>
            <a:lvl1pPr defTabSz="399175">
              <a:spcBef>
                <a:spcPts val="1100"/>
              </a:spcBef>
              <a:defRPr sz="4624"/>
            </a:lvl1pPr>
          </a:lstStyle>
          <a:p>
            <a:r>
              <a:rPr lang="zh-CN" altLang="en-US" dirty="0"/>
              <a:t>栈溢出漏洞调试</a:t>
            </a:r>
            <a:endParaRPr dirty="0"/>
          </a:p>
        </p:txBody>
      </p:sp>
      <p:pic>
        <p:nvPicPr>
          <p:cNvPr id="64518" name="Picture 6" descr="im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96480"/>
            <a:ext cx="12911111" cy="5832648"/>
          </a:xfrm>
          <a:prstGeom prst="rect">
            <a:avLst/>
          </a:prstGeom>
          <a:noFill/>
        </p:spPr>
      </p:pic>
      <p:sp>
        <p:nvSpPr>
          <p:cNvPr id="7" name="深入研究与攻击面相关的知识，熟悉本地调用、远程访问目标的方法…"/>
          <p:cNvSpPr/>
          <p:nvPr/>
        </p:nvSpPr>
        <p:spPr>
          <a:xfrm>
            <a:off x="633273" y="7668582"/>
            <a:ext cx="12996704" cy="6087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endParaRPr lang="en-US" altLang="zh-CN" sz="1800" dirty="0"/>
          </a:p>
          <a:p>
            <a:pPr marL="268223" indent="-268223" algn="l">
              <a:buClr>
                <a:srgbClr val="929292"/>
              </a:buClr>
              <a:buSzPct val="60000"/>
              <a:buFont typeface="Zapf Dingbats"/>
              <a:buChar char="❖"/>
            </a:pPr>
            <a:r>
              <a:rPr lang="zh-CN" altLang="en-US" sz="1800" dirty="0"/>
              <a:t>最后在执行</a:t>
            </a:r>
            <a:r>
              <a:rPr lang="en-US" altLang="zh-CN" sz="1800" dirty="0" err="1"/>
              <a:t>retn</a:t>
            </a:r>
            <a:r>
              <a:rPr lang="en-US" altLang="zh-CN" sz="1800" dirty="0"/>
              <a:t> </a:t>
            </a:r>
            <a:r>
              <a:rPr lang="zh-CN" altLang="en-US" sz="1800" dirty="0"/>
              <a:t>时将会跳转到</a:t>
            </a:r>
            <a:r>
              <a:rPr lang="en-US" altLang="zh-CN" sz="1800" dirty="0" err="1"/>
              <a:t>rsp</a:t>
            </a:r>
            <a:r>
              <a:rPr lang="zh-CN" altLang="en-US" sz="1800" dirty="0"/>
              <a:t>指向的地址</a:t>
            </a:r>
            <a:r>
              <a:rPr lang="en-US" altLang="zh-CN" sz="1800" dirty="0"/>
              <a:t>0x6363636363636363 </a:t>
            </a:r>
            <a:r>
              <a:rPr lang="zh-CN" altLang="en-US" sz="1800" dirty="0"/>
              <a:t>所指向的内存去执行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724760256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9222</TotalTime>
  <Words>1736</Words>
  <Application>Microsoft Office PowerPoint</Application>
  <PresentationFormat>自定义</PresentationFormat>
  <Paragraphs>169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Helvetica Neue</vt:lpstr>
      <vt:lpstr>Lantinghei SC Demibold</vt:lpstr>
      <vt:lpstr>Lantinghei SC Extralight</vt:lpstr>
      <vt:lpstr>Palatino</vt:lpstr>
      <vt:lpstr>Zapf Dingbats</vt:lpstr>
      <vt:lpstr>宋体</vt:lpstr>
      <vt:lpstr>Arial</vt:lpstr>
      <vt:lpstr>Calibri</vt:lpstr>
      <vt:lpstr>Courier New</vt:lpstr>
      <vt:lpstr>Wingdings</vt:lpstr>
      <vt:lpstr>Office 主题</vt:lpstr>
      <vt:lpstr>CTF中PWN题目实例分析</vt:lpstr>
      <vt:lpstr>PowerPoint 演示文稿</vt:lpstr>
      <vt:lpstr>PWN题目中常见的漏洞</vt:lpstr>
      <vt:lpstr>PWN题目中常见的漏洞</vt:lpstr>
      <vt:lpstr>常见漏洞缓解措施</vt:lpstr>
      <vt:lpstr>0x01 栈溢出漏洞</vt:lpstr>
      <vt:lpstr>栈溢出漏洞调试</vt:lpstr>
      <vt:lpstr>栈溢出漏洞调试</vt:lpstr>
      <vt:lpstr>栈溢出漏洞调试</vt:lpstr>
      <vt:lpstr>栈溢出利用思路</vt:lpstr>
      <vt:lpstr>利用ROP获得SYSTEM函数地址</vt:lpstr>
      <vt:lpstr>利用ROP获得SYSTEM函数地址</vt:lpstr>
      <vt:lpstr>PowerPoint 演示文稿</vt:lpstr>
      <vt:lpstr>调整策略</vt:lpstr>
      <vt:lpstr>成功布置好栈数据</vt:lpstr>
      <vt:lpstr>PowerPoint 演示文稿</vt:lpstr>
      <vt:lpstr>PowerPoint 演示文稿</vt:lpstr>
      <vt:lpstr>PowerPoint 演示文稿</vt:lpstr>
      <vt:lpstr>如何执行SYSTEM函数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0x02 格式化漏洞简要分析</vt:lpstr>
      <vt:lpstr>开启的保护措施</vt:lpstr>
      <vt:lpstr>0x02 获得LIBC BASE ADDR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SIP 电话安全研究</dc:title>
  <dc:creator>guo</dc:creator>
  <cp:lastModifiedBy>Windows 用户</cp:lastModifiedBy>
  <cp:revision>156</cp:revision>
  <dcterms:modified xsi:type="dcterms:W3CDTF">2018-04-24T03:04:24Z</dcterms:modified>
</cp:coreProperties>
</file>